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85" r:id="rId3"/>
    <p:sldId id="297" r:id="rId4"/>
    <p:sldId id="257" r:id="rId5"/>
    <p:sldId id="268" r:id="rId6"/>
    <p:sldId id="269" r:id="rId7"/>
    <p:sldId id="363" r:id="rId8"/>
    <p:sldId id="364" r:id="rId9"/>
    <p:sldId id="365" r:id="rId10"/>
    <p:sldId id="298" r:id="rId11"/>
    <p:sldId id="352" r:id="rId12"/>
    <p:sldId id="351" r:id="rId13"/>
    <p:sldId id="353" r:id="rId14"/>
    <p:sldId id="347" r:id="rId15"/>
    <p:sldId id="348" r:id="rId16"/>
    <p:sldId id="354" r:id="rId17"/>
    <p:sldId id="355" r:id="rId18"/>
    <p:sldId id="356" r:id="rId19"/>
    <p:sldId id="357" r:id="rId20"/>
    <p:sldId id="360" r:id="rId21"/>
    <p:sldId id="361" r:id="rId22"/>
    <p:sldId id="362" r:id="rId23"/>
    <p:sldId id="26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74" d="100"/>
          <a:sy n="74" d="100"/>
        </p:scale>
        <p:origin x="6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279D6E-2101-4AA5-AA1B-A0110030F9ED}" type="datetimeFigureOut">
              <a:rPr lang="en-US" smtClean="0"/>
              <a:t>6/10/2020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BEB60-37E7-4639-913F-1455716D85ED}" type="slidenum">
              <a:rPr lang="en-US" smtClean="0"/>
              <a:t>‹#›</a:t>
            </a:fld>
            <a:endParaRPr lang="en-US"/>
          </a:p>
        </p:txBody>
      </p:sp>
    </p:spTree>
    <p:extLst>
      <p:ext uri="{BB962C8B-B14F-4D97-AF65-F5344CB8AC3E}">
        <p14:creationId xmlns:p14="http://schemas.microsoft.com/office/powerpoint/2010/main" val="3409628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EA063A8-1155-496F-BE34-281F14C8A820}" type="datetime1">
              <a:rPr lang="en-US" smtClean="0"/>
              <a:t>6/10/2020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D13319-BC77-4234-8DFB-6F3F6554B9A7}" type="datetime1">
              <a:rPr lang="en-US" smtClean="0"/>
              <a:t>6/10/2020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2CE0741-97DB-4618-B9A5-E8275635F522}" type="datetime1">
              <a:rPr lang="en-US" smtClean="0"/>
              <a:t>6/10/2020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470A58-B4EF-4008-AB3A-C7A7B40A82F1}" type="datetime1">
              <a:rPr lang="en-US" smtClean="0"/>
              <a:t>6/10/2020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A955A9C-A599-4651-A1DF-07D104B2166D}" type="datetime1">
              <a:rPr lang="en-US" smtClean="0"/>
              <a:t>6/10/2020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3FFDF58-47AC-454F-A8B3-8F3FF7B1B44F}" type="datetime1">
              <a:rPr lang="en-US" smtClean="0"/>
              <a:t>6/10/2020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E0B87-348F-4EAD-BA08-E170370063BE}" type="datetime1">
              <a:rPr lang="en-US" smtClean="0"/>
              <a:t>6/10/2020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340C3C8-15E4-45C0-8BE2-FA12C6DF88AE}" type="datetime1">
              <a:rPr lang="en-US" smtClean="0"/>
              <a:t>6/10/2020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3934C7-F03B-4FCD-9600-92B83895856C}" type="datetime1">
              <a:rPr lang="en-US" smtClean="0"/>
              <a:t>6/10/2020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A6CD896-73A0-46C7-AA09-285A5610B63A}" type="datetime1">
              <a:rPr lang="en-US" smtClean="0"/>
              <a:t>6/10/2020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4F900C8-E5FC-4DED-9150-EE6DEA7A23FF}" type="datetime1">
              <a:rPr lang="en-US" smtClean="0"/>
              <a:t>6/10/2020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714C91-85B6-4046-9D84-E3588E7C1E5C}" type="datetime1">
              <a:rPr lang="en-US" smtClean="0"/>
              <a:t>6/10/2020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MATLAB Programming</a:t>
            </a:r>
            <a:br>
              <a:rPr lang="en-US" dirty="0" smtClean="0"/>
            </a:br>
            <a:r>
              <a:rPr lang="en-US" sz="5400" dirty="0" smtClean="0"/>
              <a:t>2020 Spring</a:t>
            </a:r>
            <a:endParaRPr lang="en-US" sz="5400" dirty="0"/>
          </a:p>
        </p:txBody>
      </p:sp>
      <p:sp>
        <p:nvSpPr>
          <p:cNvPr id="3" name="Subtitle 2"/>
          <p:cNvSpPr>
            <a:spLocks noGrp="1"/>
          </p:cNvSpPr>
          <p:nvPr>
            <p:ph type="subTitle" idx="1"/>
          </p:nvPr>
        </p:nvSpPr>
        <p:spPr/>
        <p:txBody>
          <a:bodyPr>
            <a:normAutofit fontScale="92500" lnSpcReduction="20000"/>
          </a:bodyPr>
          <a:lstStyle/>
          <a:p>
            <a:r>
              <a:rPr lang="en-US" sz="4000" dirty="0" smtClean="0"/>
              <a:t>Final Exam One</a:t>
            </a:r>
          </a:p>
          <a:p>
            <a:endParaRPr lang="en-US" sz="4000" dirty="0"/>
          </a:p>
          <a:p>
            <a:r>
              <a:rPr lang="en-US" sz="4000" dirty="0" smtClean="0"/>
              <a:t>Instructor: </a:t>
            </a:r>
            <a:r>
              <a:rPr lang="zh-TW" altLang="en-US" sz="4000" dirty="0" smtClean="0"/>
              <a:t>黃世強 </a:t>
            </a:r>
            <a:r>
              <a:rPr lang="en-US" altLang="zh-TW" sz="4000" dirty="0" smtClean="0"/>
              <a:t>(</a:t>
            </a:r>
            <a:r>
              <a:rPr lang="en-US" sz="4000" dirty="0" smtClean="0"/>
              <a:t>Sai-Keung Wong)</a:t>
            </a:r>
            <a:endParaRPr lang="en-US" sz="4000" dirty="0"/>
          </a:p>
        </p:txBody>
      </p:sp>
      <p:sp>
        <p:nvSpPr>
          <p:cNvPr id="4" name="Slide Number Placeholder 3"/>
          <p:cNvSpPr>
            <a:spLocks noGrp="1"/>
          </p:cNvSpPr>
          <p:nvPr>
            <p:ph type="sldNum" sz="quarter" idx="12"/>
          </p:nvPr>
        </p:nvSpPr>
        <p:spPr/>
        <p:txBody>
          <a:bodyPr/>
          <a:lstStyle/>
          <a:p>
            <a:fld id="{40DE4E08-6C90-446D-89F5-3B3453EADC24}" type="slidenum">
              <a:rPr lang="en-US" smtClean="0"/>
              <a:t>1</a:t>
            </a:fld>
            <a:endParaRPr lang="en-US"/>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76154" y="0"/>
            <a:ext cx="11989418" cy="1325563"/>
          </a:xfrm>
        </p:spPr>
        <p:txBody>
          <a:bodyPr>
            <a:normAutofit/>
          </a:bodyPr>
          <a:lstStyle/>
          <a:p>
            <a:r>
              <a:rPr lang="en-US" altLang="zh-TW" sz="2800" b="1" dirty="0" smtClean="0"/>
              <a:t>(60%) </a:t>
            </a:r>
            <a:r>
              <a:rPr lang="en-US" sz="2800" b="1" dirty="0" smtClean="0"/>
              <a:t>Problem 1.2. A simple application with four main options</a:t>
            </a:r>
            <a:endParaRPr lang="zh-TW" altLang="en-US" sz="2800" b="1" dirty="0"/>
          </a:p>
        </p:txBody>
      </p:sp>
      <p:sp>
        <p:nvSpPr>
          <p:cNvPr id="3" name="內容版面配置區 2"/>
          <p:cNvSpPr>
            <a:spLocks noGrp="1"/>
          </p:cNvSpPr>
          <p:nvPr>
            <p:ph idx="1"/>
          </p:nvPr>
        </p:nvSpPr>
        <p:spPr>
          <a:xfrm>
            <a:off x="202582" y="1307938"/>
            <a:ext cx="11495432" cy="5266481"/>
          </a:xfrm>
        </p:spPr>
        <p:txBody>
          <a:bodyPr>
            <a:normAutofit lnSpcReduction="10000"/>
          </a:bodyPr>
          <a:lstStyle/>
          <a:p>
            <a:pPr marL="0" indent="0">
              <a:buNone/>
            </a:pPr>
            <a:r>
              <a:rPr lang="en-US" altLang="zh-TW" dirty="0" smtClean="0"/>
              <a:t>The following shows the options of the program.</a:t>
            </a:r>
          </a:p>
          <a:p>
            <a:pPr marL="0" indent="0">
              <a:buNone/>
            </a:pPr>
            <a:endParaRPr lang="en-US" altLang="zh-TW" dirty="0" smtClean="0"/>
          </a:p>
          <a:p>
            <a:pPr marL="0" indent="0">
              <a:buNone/>
            </a:pPr>
            <a:r>
              <a:rPr lang="en-US" altLang="zh-TW" dirty="0" smtClean="0"/>
              <a:t>Show the main menu</a:t>
            </a:r>
          </a:p>
          <a:p>
            <a:pPr marL="0" indent="0">
              <a:buNone/>
            </a:pPr>
            <a:r>
              <a:rPr lang="en-US" altLang="zh-TW" dirty="0" smtClean="0"/>
              <a:t>‘1’ Polar plot</a:t>
            </a:r>
          </a:p>
          <a:p>
            <a:pPr marL="0" indent="0">
              <a:buNone/>
            </a:pPr>
            <a:r>
              <a:rPr lang="en-US" altLang="zh-TW" dirty="0" smtClean="0"/>
              <a:t>‘2’ Spotlight show</a:t>
            </a:r>
          </a:p>
          <a:p>
            <a:pPr marL="0" indent="0">
              <a:buNone/>
            </a:pPr>
            <a:r>
              <a:rPr lang="en-US" altLang="zh-TW" dirty="0" smtClean="0"/>
              <a:t>‘3’ </a:t>
            </a:r>
            <a:r>
              <a:rPr lang="en-US" dirty="0"/>
              <a:t>Travel with planet</a:t>
            </a:r>
          </a:p>
          <a:p>
            <a:pPr marL="0" indent="0">
              <a:buNone/>
            </a:pPr>
            <a:r>
              <a:rPr lang="en-US" altLang="zh-TW" dirty="0" smtClean="0"/>
              <a:t>‘4’ Morphing </a:t>
            </a:r>
          </a:p>
          <a:p>
            <a:pPr marL="0" indent="0">
              <a:buNone/>
            </a:pPr>
            <a:r>
              <a:rPr lang="en-US" altLang="zh-TW" dirty="0" smtClean="0"/>
              <a:t>‘r’ Return to the main menu immediately</a:t>
            </a:r>
          </a:p>
          <a:p>
            <a:pPr marL="0" indent="0">
              <a:buNone/>
            </a:pPr>
            <a:r>
              <a:rPr lang="en-US" altLang="zh-TW" dirty="0" smtClean="0"/>
              <a:t>‘q’ Quit the program when in the main menu</a:t>
            </a:r>
          </a:p>
          <a:p>
            <a:pPr marL="0" indent="0">
              <a:buNone/>
            </a:pPr>
            <a:endParaRPr lang="en-US" altLang="zh-TW" dirty="0"/>
          </a:p>
          <a:p>
            <a:pPr marL="0" indent="0">
              <a:buNone/>
            </a:pPr>
            <a:r>
              <a:rPr lang="en-US" altLang="zh-TW" dirty="0" smtClean="0"/>
              <a:t>Press a key to perform the corresponding option.</a:t>
            </a:r>
          </a:p>
          <a:p>
            <a:pPr marL="0" indent="0">
              <a:buNone/>
            </a:pPr>
            <a:endParaRPr lang="en-US" altLang="zh-TW" dirty="0" smtClean="0"/>
          </a:p>
          <a:p>
            <a:pPr marL="0" indent="0">
              <a:buNone/>
            </a:pPr>
            <a:endParaRPr lang="en-US" altLang="zh-TW" dirty="0" smtClean="0"/>
          </a:p>
        </p:txBody>
      </p:sp>
      <p:sp>
        <p:nvSpPr>
          <p:cNvPr id="4" name="Slide Number Placeholder 3"/>
          <p:cNvSpPr>
            <a:spLocks noGrp="1"/>
          </p:cNvSpPr>
          <p:nvPr>
            <p:ph type="sldNum" sz="quarter" idx="12"/>
          </p:nvPr>
        </p:nvSpPr>
        <p:spPr/>
        <p:txBody>
          <a:bodyPr/>
          <a:lstStyle/>
          <a:p>
            <a:fld id="{40DE4E08-6C90-446D-89F5-3B3453EADC24}" type="slidenum">
              <a:rPr lang="en-US" smtClean="0"/>
              <a:t>10</a:t>
            </a:fld>
            <a:endParaRPr lang="en-US"/>
          </a:p>
        </p:txBody>
      </p:sp>
    </p:spTree>
    <p:extLst>
      <p:ext uri="{BB962C8B-B14F-4D97-AF65-F5344CB8AC3E}">
        <p14:creationId xmlns:p14="http://schemas.microsoft.com/office/powerpoint/2010/main" val="42154011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894756" y="750591"/>
            <a:ext cx="3192142" cy="1815882"/>
          </a:xfrm>
          <a:prstGeom prst="rect">
            <a:avLst/>
          </a:prstGeom>
          <a:noFill/>
        </p:spPr>
        <p:txBody>
          <a:bodyPr wrap="square" rtlCol="0">
            <a:spAutoFit/>
          </a:bodyPr>
          <a:lstStyle/>
          <a:p>
            <a:r>
              <a:rPr lang="en-US" sz="2800" dirty="0" smtClean="0"/>
              <a:t>The main menu.</a:t>
            </a:r>
          </a:p>
          <a:p>
            <a:endParaRPr lang="en-US" sz="2800" dirty="0"/>
          </a:p>
          <a:p>
            <a:r>
              <a:rPr lang="en-US" sz="2800" dirty="0" smtClean="0"/>
              <a:t>The key usage must be clear.</a:t>
            </a:r>
            <a:endParaRPr lang="en-US" sz="2800" dirty="0"/>
          </a:p>
        </p:txBody>
      </p:sp>
      <p:pic>
        <p:nvPicPr>
          <p:cNvPr id="6" name="Picture 5"/>
          <p:cNvPicPr>
            <a:picLocks noChangeAspect="1"/>
          </p:cNvPicPr>
          <p:nvPr/>
        </p:nvPicPr>
        <p:blipFill rotWithShape="1">
          <a:blip r:embed="rId2"/>
          <a:srcRect l="36601" t="8984" r="33223" b="54783"/>
          <a:stretch/>
        </p:blipFill>
        <p:spPr>
          <a:xfrm>
            <a:off x="327823" y="624467"/>
            <a:ext cx="8316686" cy="5617029"/>
          </a:xfrm>
          <a:prstGeom prst="rect">
            <a:avLst/>
          </a:prstGeom>
        </p:spPr>
      </p:pic>
      <p:sp>
        <p:nvSpPr>
          <p:cNvPr id="2" name="Slide Number Placeholder 1"/>
          <p:cNvSpPr>
            <a:spLocks noGrp="1"/>
          </p:cNvSpPr>
          <p:nvPr>
            <p:ph type="sldNum" sz="quarter" idx="12"/>
          </p:nvPr>
        </p:nvSpPr>
        <p:spPr/>
        <p:txBody>
          <a:bodyPr/>
          <a:lstStyle/>
          <a:p>
            <a:fld id="{40DE4E08-6C90-446D-89F5-3B3453EADC24}" type="slidenum">
              <a:rPr lang="en-US" smtClean="0"/>
              <a:t>11</a:t>
            </a:fld>
            <a:endParaRPr lang="en-US"/>
          </a:p>
        </p:txBody>
      </p:sp>
    </p:spTree>
    <p:extLst>
      <p:ext uri="{BB962C8B-B14F-4D97-AF65-F5344CB8AC3E}">
        <p14:creationId xmlns:p14="http://schemas.microsoft.com/office/powerpoint/2010/main" val="14112731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1.2. </a:t>
            </a:r>
            <a:r>
              <a:rPr lang="en-US" dirty="0" smtClean="0"/>
              <a:t>Note. You must implement the following tasks.</a:t>
            </a:r>
            <a:endParaRPr lang="en-US" dirty="0"/>
          </a:p>
        </p:txBody>
      </p:sp>
      <p:sp>
        <p:nvSpPr>
          <p:cNvPr id="3" name="Content Placeholder 2"/>
          <p:cNvSpPr>
            <a:spLocks noGrp="1"/>
          </p:cNvSpPr>
          <p:nvPr>
            <p:ph idx="1"/>
          </p:nvPr>
        </p:nvSpPr>
        <p:spPr>
          <a:xfrm>
            <a:off x="838200" y="1854653"/>
            <a:ext cx="7347857" cy="4778376"/>
          </a:xfrm>
        </p:spPr>
        <p:txBody>
          <a:bodyPr>
            <a:normAutofit lnSpcReduction="10000"/>
          </a:bodyPr>
          <a:lstStyle/>
          <a:p>
            <a:pPr marL="0" indent="0">
              <a:buNone/>
            </a:pPr>
            <a:r>
              <a:rPr lang="en-US" dirty="0" smtClean="0"/>
              <a:t>While an option is being handled, show the option name and the message “Press r to return”.</a:t>
            </a:r>
          </a:p>
          <a:p>
            <a:pPr marL="0" indent="0">
              <a:buNone/>
            </a:pPr>
            <a:endParaRPr lang="en-US" dirty="0" smtClean="0"/>
          </a:p>
          <a:p>
            <a:pPr marL="0" indent="0">
              <a:buNone/>
            </a:pPr>
            <a:r>
              <a:rPr lang="en-US" dirty="0" smtClean="0"/>
              <a:t>While an option is being handled, you </a:t>
            </a:r>
            <a:r>
              <a:rPr lang="en-US" dirty="0"/>
              <a:t>can press ‘r’ to return to the main </a:t>
            </a:r>
            <a:r>
              <a:rPr lang="en-US" dirty="0" smtClean="0"/>
              <a:t>menu </a:t>
            </a:r>
            <a:r>
              <a:rPr lang="en-US" b="1" dirty="0" smtClean="0"/>
              <a:t>or</a:t>
            </a:r>
            <a:r>
              <a:rPr lang="en-US" dirty="0" smtClean="0"/>
              <a:t> stop the option </a:t>
            </a:r>
            <a:r>
              <a:rPr lang="en-US" dirty="0"/>
              <a:t>immediately</a:t>
            </a:r>
            <a:r>
              <a:rPr lang="en-US" dirty="0" smtClean="0"/>
              <a:t>. </a:t>
            </a:r>
          </a:p>
          <a:p>
            <a:pPr marL="0" indent="0">
              <a:buNone/>
            </a:pPr>
            <a:endParaRPr lang="en-US" dirty="0"/>
          </a:p>
          <a:p>
            <a:pPr marL="0" indent="0">
              <a:buNone/>
            </a:pPr>
            <a:r>
              <a:rPr lang="en-US" dirty="0"/>
              <a:t>After the </a:t>
            </a:r>
            <a:r>
              <a:rPr lang="en-US" dirty="0" smtClean="0"/>
              <a:t>option is finished, </a:t>
            </a:r>
            <a:r>
              <a:rPr lang="en-US" dirty="0"/>
              <a:t>show </a:t>
            </a:r>
            <a:r>
              <a:rPr lang="en-US" dirty="0" smtClean="0"/>
              <a:t>the message ‘Press </a:t>
            </a:r>
            <a:r>
              <a:rPr lang="en-US" dirty="0"/>
              <a:t>c to continue</a:t>
            </a:r>
            <a:r>
              <a:rPr lang="en-US" dirty="0" smtClean="0"/>
              <a:t>’.  You can do so by setting the message as the title. Press </a:t>
            </a:r>
            <a:r>
              <a:rPr lang="en-US" dirty="0"/>
              <a:t>‘c’ to go back to main menu.</a:t>
            </a:r>
          </a:p>
          <a:p>
            <a:pPr marL="0" indent="0">
              <a:buNone/>
            </a:pPr>
            <a:endParaRPr lang="en-US" dirty="0"/>
          </a:p>
        </p:txBody>
      </p:sp>
      <p:sp>
        <p:nvSpPr>
          <p:cNvPr id="4" name="Slide Number Placeholder 3"/>
          <p:cNvSpPr>
            <a:spLocks noGrp="1"/>
          </p:cNvSpPr>
          <p:nvPr>
            <p:ph type="sldNum" sz="quarter" idx="12"/>
          </p:nvPr>
        </p:nvSpPr>
        <p:spPr/>
        <p:txBody>
          <a:bodyPr/>
          <a:lstStyle/>
          <a:p>
            <a:fld id="{40DE4E08-6C90-446D-89F5-3B3453EADC24}" type="slidenum">
              <a:rPr lang="en-US" smtClean="0"/>
              <a:t>12</a:t>
            </a:fld>
            <a:endParaRPr lang="en-US"/>
          </a:p>
        </p:txBody>
      </p:sp>
    </p:spTree>
    <p:extLst>
      <p:ext uri="{BB962C8B-B14F-4D97-AF65-F5344CB8AC3E}">
        <p14:creationId xmlns:p14="http://schemas.microsoft.com/office/powerpoint/2010/main" val="22435126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31333" t="9492" r="26763" b="11946"/>
          <a:stretch/>
        </p:blipFill>
        <p:spPr>
          <a:xfrm>
            <a:off x="623241" y="0"/>
            <a:ext cx="6503274" cy="6858000"/>
          </a:xfrm>
          <a:prstGeom prst="rect">
            <a:avLst/>
          </a:prstGeom>
        </p:spPr>
      </p:pic>
      <p:sp>
        <p:nvSpPr>
          <p:cNvPr id="5" name="Rectangle 4"/>
          <p:cNvSpPr/>
          <p:nvPr/>
        </p:nvSpPr>
        <p:spPr>
          <a:xfrm>
            <a:off x="7387772" y="1480235"/>
            <a:ext cx="4601028" cy="4401205"/>
          </a:xfrm>
          <a:prstGeom prst="rect">
            <a:avLst/>
          </a:prstGeom>
        </p:spPr>
        <p:txBody>
          <a:bodyPr wrap="square">
            <a:spAutoFit/>
          </a:bodyPr>
          <a:lstStyle/>
          <a:p>
            <a:r>
              <a:rPr lang="en-US" sz="2800" dirty="0"/>
              <a:t>While an option is being handled, you can press ‘r’ to return to the main menu </a:t>
            </a:r>
            <a:r>
              <a:rPr lang="en-US" sz="2800" b="1" dirty="0"/>
              <a:t>or</a:t>
            </a:r>
            <a:r>
              <a:rPr lang="en-US" sz="2800" dirty="0"/>
              <a:t> stop the option immediately. </a:t>
            </a:r>
            <a:endParaRPr lang="en-US" sz="2800" dirty="0" smtClean="0"/>
          </a:p>
          <a:p>
            <a:endParaRPr lang="en-US" sz="2800" dirty="0"/>
          </a:p>
          <a:p>
            <a:r>
              <a:rPr lang="en-US" sz="2800" dirty="0" smtClean="0"/>
              <a:t>The process of plotting the curve is stopped immediately when ‘r’ is pressed. You can also return to the main menu when ‘r’ is pressed.</a:t>
            </a:r>
            <a:endParaRPr lang="en-US" sz="2800" dirty="0"/>
          </a:p>
        </p:txBody>
      </p:sp>
      <p:sp>
        <p:nvSpPr>
          <p:cNvPr id="2" name="Slide Number Placeholder 1"/>
          <p:cNvSpPr>
            <a:spLocks noGrp="1"/>
          </p:cNvSpPr>
          <p:nvPr>
            <p:ph type="sldNum" sz="quarter" idx="12"/>
          </p:nvPr>
        </p:nvSpPr>
        <p:spPr/>
        <p:txBody>
          <a:bodyPr/>
          <a:lstStyle/>
          <a:p>
            <a:fld id="{40DE4E08-6C90-446D-89F5-3B3453EADC24}" type="slidenum">
              <a:rPr lang="en-US" smtClean="0"/>
              <a:t>13</a:t>
            </a:fld>
            <a:endParaRPr lang="en-US"/>
          </a:p>
        </p:txBody>
      </p:sp>
    </p:spTree>
    <p:extLst>
      <p:ext uri="{BB962C8B-B14F-4D97-AF65-F5344CB8AC3E}">
        <p14:creationId xmlns:p14="http://schemas.microsoft.com/office/powerpoint/2010/main" val="4357700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1.2. Option </a:t>
            </a:r>
            <a:r>
              <a:rPr lang="en-US" dirty="0" smtClean="0"/>
              <a:t>1. Polar plot</a:t>
            </a:r>
            <a:endParaRPr lang="en-US" dirty="0"/>
          </a:p>
        </p:txBody>
      </p:sp>
      <p:sp>
        <p:nvSpPr>
          <p:cNvPr id="3" name="Content Placeholder 2"/>
          <p:cNvSpPr>
            <a:spLocks noGrp="1"/>
          </p:cNvSpPr>
          <p:nvPr>
            <p:ph idx="1"/>
          </p:nvPr>
        </p:nvSpPr>
        <p:spPr>
          <a:xfrm>
            <a:off x="838200" y="1485900"/>
            <a:ext cx="5642199" cy="5029199"/>
          </a:xfrm>
        </p:spPr>
        <p:txBody>
          <a:bodyPr>
            <a:normAutofit fontScale="92500" lnSpcReduction="20000"/>
          </a:bodyPr>
          <a:lstStyle/>
          <a:p>
            <a:pPr marL="0" indent="0">
              <a:buNone/>
            </a:pPr>
            <a:r>
              <a:rPr lang="en-US" dirty="0" smtClean="0"/>
              <a:t>Interactively plot a curve in the polar coordinate system. </a:t>
            </a:r>
          </a:p>
          <a:p>
            <a:pPr marL="0" indent="0">
              <a:buNone/>
            </a:pPr>
            <a:r>
              <a:rPr lang="en-US" dirty="0" smtClean="0">
                <a:sym typeface="Symbol" panose="05050102010706020507" pitchFamily="18" charset="2"/>
              </a:rPr>
              <a:t></a:t>
            </a:r>
            <a:r>
              <a:rPr lang="en-US" dirty="0" smtClean="0"/>
              <a:t> changes from 0 to 2</a:t>
            </a:r>
            <a:r>
              <a:rPr lang="en-US" dirty="0" smtClean="0">
                <a:sym typeface="Symbol" panose="05050102010706020507" pitchFamily="18" charset="2"/>
              </a:rPr>
              <a:t></a:t>
            </a:r>
            <a:endParaRPr lang="en-US" dirty="0" smtClean="0"/>
          </a:p>
          <a:p>
            <a:pPr marL="0" indent="0">
              <a:buNone/>
            </a:pPr>
            <a:endParaRPr lang="en-US" dirty="0"/>
          </a:p>
          <a:p>
            <a:pPr marL="0" indent="0">
              <a:buNone/>
            </a:pPr>
            <a:r>
              <a:rPr lang="pt-BR" dirty="0" smtClean="0"/>
              <a:t>r </a:t>
            </a:r>
            <a:r>
              <a:rPr lang="pt-BR" dirty="0"/>
              <a:t>= 1 - </a:t>
            </a:r>
            <a:r>
              <a:rPr lang="pt-BR" dirty="0" smtClean="0"/>
              <a:t>cos(2 </a:t>
            </a:r>
            <a:r>
              <a:rPr lang="en-US" dirty="0" smtClean="0">
                <a:sym typeface="Symbol" panose="05050102010706020507" pitchFamily="18" charset="2"/>
              </a:rPr>
              <a:t></a:t>
            </a:r>
            <a:r>
              <a:rPr lang="pt-BR" dirty="0" smtClean="0"/>
              <a:t>) sin(6</a:t>
            </a:r>
            <a:r>
              <a:rPr lang="en-US" dirty="0" smtClean="0">
                <a:sym typeface="Symbol" panose="05050102010706020507" pitchFamily="18" charset="2"/>
              </a:rPr>
              <a:t> </a:t>
            </a:r>
            <a:r>
              <a:rPr lang="pt-BR" dirty="0" smtClean="0"/>
              <a:t>);</a:t>
            </a:r>
            <a:endParaRPr lang="pt-BR" dirty="0"/>
          </a:p>
          <a:p>
            <a:pPr marL="0" indent="0">
              <a:buNone/>
            </a:pPr>
            <a:endParaRPr lang="en-US" dirty="0" smtClean="0"/>
          </a:p>
          <a:p>
            <a:pPr marL="0" indent="0">
              <a:buNone/>
            </a:pPr>
            <a:r>
              <a:rPr lang="en-US" dirty="0" smtClean="0"/>
              <a:t>Set the step size of </a:t>
            </a:r>
            <a:r>
              <a:rPr lang="en-US" dirty="0" smtClean="0">
                <a:sym typeface="Symbol" panose="05050102010706020507" pitchFamily="18" charset="2"/>
              </a:rPr>
              <a:t> properly so that the curve is smooth.</a:t>
            </a:r>
          </a:p>
          <a:p>
            <a:pPr marL="0" indent="0">
              <a:buNone/>
            </a:pPr>
            <a:endParaRPr lang="en-US" dirty="0">
              <a:sym typeface="Symbol" panose="05050102010706020507" pitchFamily="18" charset="2"/>
            </a:endParaRPr>
          </a:p>
          <a:p>
            <a:pPr marL="0" indent="0">
              <a:buNone/>
            </a:pPr>
            <a:r>
              <a:rPr lang="en-US" dirty="0" smtClean="0">
                <a:sym typeface="Symbol" panose="05050102010706020507" pitchFamily="18" charset="2"/>
              </a:rPr>
              <a:t>Also, fill the region bounded by the curve interactively. The region is yellow.</a:t>
            </a:r>
          </a:p>
          <a:p>
            <a:pPr marL="0" indent="0">
              <a:buNone/>
            </a:pPr>
            <a:r>
              <a:rPr lang="en-US" dirty="0"/>
              <a:t>The curve color must be visible and different from the region color</a:t>
            </a:r>
            <a:r>
              <a:rPr lang="en-US" dirty="0" smtClean="0"/>
              <a:t>. Plot a circle at each sample point.</a:t>
            </a:r>
          </a:p>
          <a:p>
            <a:pPr marL="0" indent="0">
              <a:buNone/>
            </a:pPr>
            <a:endParaRPr lang="en-US" dirty="0"/>
          </a:p>
        </p:txBody>
      </p:sp>
      <p:pic>
        <p:nvPicPr>
          <p:cNvPr id="5" name="polar_plot_key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04398" y="2031698"/>
            <a:ext cx="4873401" cy="4142391"/>
          </a:xfrm>
          <a:prstGeom prst="rect">
            <a:avLst/>
          </a:prstGeom>
        </p:spPr>
      </p:pic>
      <p:sp>
        <p:nvSpPr>
          <p:cNvPr id="7" name="TextBox 6"/>
          <p:cNvSpPr txBox="1"/>
          <p:nvPr/>
        </p:nvSpPr>
        <p:spPr>
          <a:xfrm>
            <a:off x="7831606" y="1662366"/>
            <a:ext cx="2618987" cy="369332"/>
          </a:xfrm>
          <a:prstGeom prst="rect">
            <a:avLst/>
          </a:prstGeom>
          <a:noFill/>
        </p:spPr>
        <p:txBody>
          <a:bodyPr wrap="none" rtlCol="0">
            <a:spAutoFit/>
          </a:bodyPr>
          <a:lstStyle/>
          <a:p>
            <a:r>
              <a:rPr lang="en-US" dirty="0" smtClean="0"/>
              <a:t>Play to see the animation.</a:t>
            </a:r>
            <a:endParaRPr lang="en-US" dirty="0"/>
          </a:p>
        </p:txBody>
      </p:sp>
      <p:sp>
        <p:nvSpPr>
          <p:cNvPr id="4" name="Slide Number Placeholder 3"/>
          <p:cNvSpPr>
            <a:spLocks noGrp="1"/>
          </p:cNvSpPr>
          <p:nvPr>
            <p:ph type="sldNum" sz="quarter" idx="12"/>
          </p:nvPr>
        </p:nvSpPr>
        <p:spPr/>
        <p:txBody>
          <a:bodyPr/>
          <a:lstStyle/>
          <a:p>
            <a:fld id="{40DE4E08-6C90-446D-89F5-3B3453EADC24}" type="slidenum">
              <a:rPr lang="en-US" smtClean="0"/>
              <a:t>14</a:t>
            </a:fld>
            <a:endParaRPr lang="en-US"/>
          </a:p>
        </p:txBody>
      </p:sp>
    </p:spTree>
    <p:extLst>
      <p:ext uri="{BB962C8B-B14F-4D97-AF65-F5344CB8AC3E}">
        <p14:creationId xmlns:p14="http://schemas.microsoft.com/office/powerpoint/2010/main" val="216176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35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50" y="137320"/>
            <a:ext cx="10515600" cy="1325563"/>
          </a:xfrm>
        </p:spPr>
        <p:txBody>
          <a:bodyPr/>
          <a:lstStyle/>
          <a:p>
            <a:r>
              <a:rPr lang="en-US" dirty="0"/>
              <a:t>Problem 1.2. Option </a:t>
            </a:r>
            <a:r>
              <a:rPr lang="en-US" dirty="0" smtClean="0"/>
              <a:t>2. Spotlight show</a:t>
            </a:r>
            <a:endParaRPr lang="en-US" dirty="0"/>
          </a:p>
        </p:txBody>
      </p:sp>
      <p:sp>
        <p:nvSpPr>
          <p:cNvPr id="3" name="Content Placeholder 2"/>
          <p:cNvSpPr>
            <a:spLocks noGrp="1"/>
          </p:cNvSpPr>
          <p:nvPr>
            <p:ph idx="1"/>
          </p:nvPr>
        </p:nvSpPr>
        <p:spPr>
          <a:xfrm>
            <a:off x="285749" y="1462883"/>
            <a:ext cx="6009947" cy="5158634"/>
          </a:xfrm>
        </p:spPr>
        <p:txBody>
          <a:bodyPr>
            <a:normAutofit lnSpcReduction="10000"/>
          </a:bodyPr>
          <a:lstStyle/>
          <a:p>
            <a:pPr marL="0" indent="0">
              <a:buNone/>
            </a:pPr>
            <a:r>
              <a:rPr lang="en-US" dirty="0" smtClean="0"/>
              <a:t>Load an image. Resize the image to 640x640.</a:t>
            </a:r>
          </a:p>
          <a:p>
            <a:pPr marL="0" indent="0">
              <a:buNone/>
            </a:pPr>
            <a:endParaRPr lang="en-US" dirty="0"/>
          </a:p>
          <a:p>
            <a:pPr marL="0" indent="0">
              <a:buNone/>
            </a:pPr>
            <a:r>
              <a:rPr lang="en-US" dirty="0" smtClean="0"/>
              <a:t>Rotate a spotlight with two regions (with different intensities). The spotlight makes the affected region of the image brighter. The center region is brighter than the outer region. You rotate the spotlight  clockwise or anti-clockwise.</a:t>
            </a:r>
          </a:p>
          <a:p>
            <a:pPr marL="0" indent="0">
              <a:buNone/>
            </a:pPr>
            <a:endParaRPr lang="en-US" dirty="0"/>
          </a:p>
          <a:p>
            <a:pPr marL="0" indent="0">
              <a:buNone/>
            </a:pPr>
            <a:r>
              <a:rPr lang="en-US" dirty="0" smtClean="0"/>
              <a:t>The rotation radius is a half of the width of the image.</a:t>
            </a:r>
            <a:endParaRPr lang="en-US" dirty="0"/>
          </a:p>
        </p:txBody>
      </p:sp>
      <p:pic>
        <p:nvPicPr>
          <p:cNvPr id="5" name="image_spotlight_key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953249" y="1776814"/>
            <a:ext cx="4457699" cy="4304260"/>
          </a:xfrm>
          <a:prstGeom prst="rect">
            <a:avLst/>
          </a:prstGeom>
        </p:spPr>
      </p:pic>
      <p:sp>
        <p:nvSpPr>
          <p:cNvPr id="6" name="TextBox 5"/>
          <p:cNvSpPr txBox="1"/>
          <p:nvPr/>
        </p:nvSpPr>
        <p:spPr>
          <a:xfrm>
            <a:off x="7872606" y="1407482"/>
            <a:ext cx="2618987" cy="369332"/>
          </a:xfrm>
          <a:prstGeom prst="rect">
            <a:avLst/>
          </a:prstGeom>
          <a:noFill/>
        </p:spPr>
        <p:txBody>
          <a:bodyPr wrap="none" rtlCol="0">
            <a:spAutoFit/>
          </a:bodyPr>
          <a:lstStyle/>
          <a:p>
            <a:r>
              <a:rPr lang="en-US" dirty="0" smtClean="0"/>
              <a:t>Play to see the animation.</a:t>
            </a:r>
            <a:endParaRPr lang="en-US" dirty="0"/>
          </a:p>
        </p:txBody>
      </p:sp>
      <p:sp>
        <p:nvSpPr>
          <p:cNvPr id="4" name="Slide Number Placeholder 3"/>
          <p:cNvSpPr>
            <a:spLocks noGrp="1"/>
          </p:cNvSpPr>
          <p:nvPr>
            <p:ph type="sldNum" sz="quarter" idx="12"/>
          </p:nvPr>
        </p:nvSpPr>
        <p:spPr/>
        <p:txBody>
          <a:bodyPr/>
          <a:lstStyle/>
          <a:p>
            <a:fld id="{40DE4E08-6C90-446D-89F5-3B3453EADC24}" type="slidenum">
              <a:rPr lang="en-US" smtClean="0"/>
              <a:t>15</a:t>
            </a:fld>
            <a:endParaRPr lang="en-US"/>
          </a:p>
        </p:txBody>
      </p:sp>
    </p:spTree>
    <p:extLst>
      <p:ext uri="{BB962C8B-B14F-4D97-AF65-F5344CB8AC3E}">
        <p14:creationId xmlns:p14="http://schemas.microsoft.com/office/powerpoint/2010/main" val="284786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89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059" y="-17625"/>
            <a:ext cx="12113941" cy="1325563"/>
          </a:xfrm>
        </p:spPr>
        <p:txBody>
          <a:bodyPr>
            <a:normAutofit/>
          </a:bodyPr>
          <a:lstStyle/>
          <a:p>
            <a:r>
              <a:rPr lang="en-US" sz="4000" dirty="0"/>
              <a:t>Problem 1.2. </a:t>
            </a:r>
            <a:r>
              <a:rPr lang="en-US" sz="4000" dirty="0" smtClean="0"/>
              <a:t>Option 3: </a:t>
            </a:r>
            <a:r>
              <a:rPr lang="en-US" sz="4000" dirty="0"/>
              <a:t>Travel with planet</a:t>
            </a:r>
          </a:p>
        </p:txBody>
      </p:sp>
      <mc:AlternateContent xmlns:mc="http://schemas.openxmlformats.org/markup-compatibility/2006">
        <mc:Choice xmlns:a14="http://schemas.microsoft.com/office/drawing/2010/main" Requires="a14">
          <p:sp>
            <p:nvSpPr>
              <p:cNvPr id="6" name="內容版面配置區 2"/>
              <p:cNvSpPr>
                <a:spLocks noGrp="1"/>
              </p:cNvSpPr>
              <p:nvPr>
                <p:ph idx="1"/>
              </p:nvPr>
            </p:nvSpPr>
            <p:spPr>
              <a:xfrm>
                <a:off x="838200" y="1307938"/>
                <a:ext cx="10515600" cy="5266481"/>
              </a:xfrm>
            </p:spPr>
            <p:txBody>
              <a:bodyPr>
                <a:normAutofit fontScale="85000" lnSpcReduction="20000"/>
              </a:bodyPr>
              <a:lstStyle/>
              <a:p>
                <a:r>
                  <a:rPr lang="en-US" altLang="zh-TW" dirty="0" smtClean="0"/>
                  <a:t>A two-dimensional dynamic system is updated by the following rules:</a:t>
                </a:r>
              </a:p>
              <a:p>
                <a:pPr marL="0" indent="0">
                  <a:buNone/>
                </a:pPr>
                <a:r>
                  <a:rPr lang="en-US" altLang="zh-TW" dirty="0" smtClean="0"/>
                  <a:t>R1) M0 = </a:t>
                </a:r>
                <a:r>
                  <a:rPr lang="en-US" dirty="0"/>
                  <a:t>M + M*sin(t)*</a:t>
                </a:r>
                <a:r>
                  <a:rPr lang="en-US" dirty="0" smtClean="0"/>
                  <a:t>0.01		% M0 changes based on time t</a:t>
                </a:r>
                <a:endParaRPr lang="en-US" dirty="0"/>
              </a:p>
              <a:p>
                <a:pPr marL="0" indent="0">
                  <a:buNone/>
                </a:pPr>
                <a:r>
                  <a:rPr lang="en-US" altLang="zh-TW" dirty="0" smtClean="0"/>
                  <a:t>R2) </a:t>
                </a:r>
                <a14:m>
                  <m:oMath xmlns:m="http://schemas.openxmlformats.org/officeDocument/2006/math">
                    <m:r>
                      <a:rPr lang="en-US" altLang="zh-TW" b="0" i="1" smtClean="0">
                        <a:latin typeface="Cambria Math" panose="02040503050406030204" pitchFamily="18" charset="0"/>
                      </a:rPr>
                      <m:t>𝐹</m:t>
                    </m:r>
                    <m:r>
                      <a:rPr lang="en-US" altLang="zh-TW" i="1" smtClean="0">
                        <a:latin typeface="Cambria Math" panose="02040503050406030204" pitchFamily="18" charset="0"/>
                      </a:rPr>
                      <m:t>=</m:t>
                    </m:r>
                    <m:r>
                      <a:rPr lang="en-US" altLang="zh-TW" b="0" i="1" smtClean="0">
                        <a:latin typeface="Cambria Math" panose="02040503050406030204" pitchFamily="18" charset="0"/>
                      </a:rPr>
                      <m:t>−</m:t>
                    </m:r>
                    <m:f>
                      <m:fPr>
                        <m:ctrlPr>
                          <a:rPr lang="en-US" altLang="zh-TW" b="0" i="1" smtClean="0">
                            <a:latin typeface="Cambria Math" panose="02040503050406030204" pitchFamily="18" charset="0"/>
                          </a:rPr>
                        </m:ctrlPr>
                      </m:fPr>
                      <m:num>
                        <m:r>
                          <a:rPr lang="en-US" altLang="zh-TW" b="0" i="1" smtClean="0">
                            <a:latin typeface="Cambria Math" panose="02040503050406030204" pitchFamily="18" charset="0"/>
                          </a:rPr>
                          <m:t>𝑝</m:t>
                        </m:r>
                      </m:num>
                      <m:den>
                        <m:r>
                          <a:rPr lang="en-US" altLang="zh-TW" b="0" i="1" smtClean="0">
                            <a:latin typeface="Cambria Math" panose="02040503050406030204" pitchFamily="18" charset="0"/>
                          </a:rPr>
                          <m:t>|</m:t>
                        </m:r>
                        <m:d>
                          <m:dPr>
                            <m:begChr m:val="|"/>
                            <m:endChr m:val="|"/>
                            <m:ctrlPr>
                              <a:rPr lang="en-US" altLang="zh-TW" b="0" i="1" smtClean="0">
                                <a:latin typeface="Cambria Math" panose="02040503050406030204" pitchFamily="18" charset="0"/>
                              </a:rPr>
                            </m:ctrlPr>
                          </m:dPr>
                          <m:e>
                            <m:r>
                              <a:rPr lang="en-US" altLang="zh-TW" b="0" i="1" smtClean="0">
                                <a:latin typeface="Cambria Math" panose="02040503050406030204" pitchFamily="18" charset="0"/>
                              </a:rPr>
                              <m:t>𝑝</m:t>
                            </m:r>
                          </m:e>
                        </m:d>
                        <m:r>
                          <a:rPr lang="en-US" altLang="zh-TW" b="0" i="1" smtClean="0">
                            <a:latin typeface="Cambria Math" panose="02040503050406030204" pitchFamily="18" charset="0"/>
                          </a:rPr>
                          <m:t>|</m:t>
                        </m:r>
                      </m:den>
                    </m:f>
                    <m:f>
                      <m:fPr>
                        <m:ctrlPr>
                          <a:rPr lang="en-US" altLang="zh-TW" b="0" i="1" smtClean="0">
                            <a:latin typeface="Cambria Math" panose="02040503050406030204" pitchFamily="18" charset="0"/>
                          </a:rPr>
                        </m:ctrlPr>
                      </m:fPr>
                      <m:num>
                        <m:r>
                          <a:rPr lang="en-US" altLang="zh-TW" b="0" i="1" smtClean="0">
                            <a:latin typeface="Cambria Math" panose="02040503050406030204" pitchFamily="18" charset="0"/>
                          </a:rPr>
                          <m:t>𝑚𝑀</m:t>
                        </m:r>
                        <m:r>
                          <a:rPr lang="en-US" altLang="zh-TW" b="0" i="1" smtClean="0">
                            <a:latin typeface="Cambria Math" panose="02040503050406030204" pitchFamily="18" charset="0"/>
                          </a:rPr>
                          <m:t>0</m:t>
                        </m:r>
                      </m:num>
                      <m:den>
                        <m:sSup>
                          <m:sSupPr>
                            <m:ctrlPr>
                              <a:rPr lang="en-US" altLang="zh-TW" b="0" i="1" smtClean="0">
                                <a:latin typeface="Cambria Math" panose="02040503050406030204" pitchFamily="18" charset="0"/>
                              </a:rPr>
                            </m:ctrlPr>
                          </m:sSupPr>
                          <m:e>
                            <m:r>
                              <a:rPr lang="en-US" altLang="zh-TW" b="0" i="1" smtClean="0">
                                <a:latin typeface="Cambria Math" panose="02040503050406030204" pitchFamily="18" charset="0"/>
                              </a:rPr>
                              <m:t>𝑝</m:t>
                            </m:r>
                          </m:e>
                          <m:sup>
                            <m:r>
                              <a:rPr lang="en-US" altLang="zh-TW" b="0" i="1" smtClean="0">
                                <a:latin typeface="Cambria Math" panose="02040503050406030204" pitchFamily="18" charset="0"/>
                              </a:rPr>
                              <m:t>2</m:t>
                            </m:r>
                          </m:sup>
                        </m:sSup>
                      </m:den>
                    </m:f>
                  </m:oMath>
                </a14:m>
                <a:r>
                  <a:rPr lang="en-US" altLang="zh-TW" dirty="0" smtClean="0"/>
                  <a:t> 			% force</a:t>
                </a:r>
                <a:endParaRPr lang="en-US" altLang="zh-TW" dirty="0"/>
              </a:p>
              <a:p>
                <a:pPr marL="0" indent="0">
                  <a:buNone/>
                </a:pPr>
                <a:r>
                  <a:rPr lang="en-US" altLang="zh-TW" dirty="0" smtClean="0"/>
                  <a:t>R3) a = F/m - d v | 4 sin(t) cos(t) |	% acceleration, force - damping force </a:t>
                </a:r>
              </a:p>
              <a:p>
                <a:pPr marL="0" indent="0">
                  <a:buNone/>
                </a:pPr>
                <a:r>
                  <a:rPr lang="en-US" altLang="zh-TW" dirty="0" smtClean="0"/>
                  <a:t>R4) v </a:t>
                </a:r>
                <a:r>
                  <a:rPr lang="en-US" altLang="zh-TW" dirty="0" smtClean="0">
                    <a:sym typeface="Wingdings" panose="05000000000000000000" pitchFamily="2" charset="2"/>
                  </a:rPr>
                  <a:t></a:t>
                </a:r>
                <a:r>
                  <a:rPr lang="en-US" altLang="zh-TW" dirty="0" smtClean="0"/>
                  <a:t> v + a </a:t>
                </a:r>
                <a:r>
                  <a:rPr lang="en-US" altLang="zh-TW" dirty="0" smtClean="0">
                    <a:latin typeface="Symbol" panose="05050102010706020507" pitchFamily="18" charset="2"/>
                  </a:rPr>
                  <a:t>D</a:t>
                </a:r>
                <a:r>
                  <a:rPr lang="en-US" altLang="zh-TW" dirty="0" smtClean="0"/>
                  <a:t>t			% update velocity</a:t>
                </a:r>
              </a:p>
              <a:p>
                <a:pPr marL="0" indent="0">
                  <a:buNone/>
                </a:pPr>
                <a:r>
                  <a:rPr lang="en-US" altLang="zh-TW" dirty="0" smtClean="0">
                    <a:sym typeface="Wingdings" panose="05000000000000000000" pitchFamily="2" charset="2"/>
                  </a:rPr>
                  <a:t>R5) p  p + v </a:t>
                </a:r>
                <a:r>
                  <a:rPr lang="en-US" altLang="zh-TW" dirty="0" smtClean="0">
                    <a:latin typeface="Symbol" panose="05050102010706020507" pitchFamily="18" charset="2"/>
                  </a:rPr>
                  <a:t>D</a:t>
                </a:r>
                <a:r>
                  <a:rPr lang="en-US" altLang="zh-TW" dirty="0" smtClean="0"/>
                  <a:t>t 			% update position. The planet position.</a:t>
                </a:r>
              </a:p>
              <a:p>
                <a:pPr marL="0" indent="0">
                  <a:buNone/>
                </a:pPr>
                <a:r>
                  <a:rPr lang="en-US" altLang="zh-TW" dirty="0" smtClean="0"/>
                  <a:t>R6) t </a:t>
                </a:r>
                <a:r>
                  <a:rPr lang="en-US" altLang="zh-TW" dirty="0" smtClean="0">
                    <a:sym typeface="Wingdings" panose="05000000000000000000" pitchFamily="2" charset="2"/>
                  </a:rPr>
                  <a:t> t + </a:t>
                </a:r>
                <a:r>
                  <a:rPr lang="en-US" altLang="zh-TW" dirty="0" smtClean="0">
                    <a:latin typeface="Symbol" panose="05050102010706020507" pitchFamily="18" charset="2"/>
                  </a:rPr>
                  <a:t>D</a:t>
                </a:r>
                <a:r>
                  <a:rPr lang="en-US" altLang="zh-TW" dirty="0" smtClean="0"/>
                  <a:t>t			% update time. t is time.	</a:t>
                </a:r>
              </a:p>
              <a:p>
                <a:pPr marL="0" indent="0">
                  <a:buNone/>
                </a:pPr>
                <a:r>
                  <a:rPr lang="en-US" altLang="zh-TW" dirty="0" smtClean="0"/>
                  <a:t>Initial condition: t = 0, v = [-2  6] and p = [45  7]. p is a function of time. </a:t>
                </a:r>
              </a:p>
              <a:p>
                <a:pPr marL="0" indent="0">
                  <a:buNone/>
                </a:pPr>
                <a:r>
                  <a:rPr lang="en-US" altLang="zh-TW" dirty="0" smtClean="0">
                    <a:latin typeface="Symbol" panose="05050102010706020507" pitchFamily="18" charset="2"/>
                  </a:rPr>
                  <a:t>D</a:t>
                </a:r>
                <a:r>
                  <a:rPr lang="en-US" altLang="zh-TW" dirty="0" smtClean="0"/>
                  <a:t>t </a:t>
                </a:r>
                <a:r>
                  <a:rPr lang="en-US" altLang="zh-TW" dirty="0"/>
                  <a:t>= </a:t>
                </a:r>
                <a:r>
                  <a:rPr lang="en-US" altLang="zh-TW" dirty="0" smtClean="0"/>
                  <a:t>0.07.M = </a:t>
                </a:r>
                <a:r>
                  <a:rPr lang="en-US" altLang="zh-TW" dirty="0" smtClean="0"/>
                  <a:t>5000</a:t>
                </a:r>
                <a:r>
                  <a:rPr lang="en-US" altLang="zh-TW" dirty="0" smtClean="0"/>
                  <a:t>, m= 1.  d = 0.02. The frame number, </a:t>
                </a:r>
                <a:r>
                  <a:rPr lang="en-US" altLang="zh-TW" i="1" dirty="0" err="1" smtClean="0"/>
                  <a:t>i</a:t>
                </a:r>
                <a:r>
                  <a:rPr lang="en-US" altLang="zh-TW" dirty="0" smtClean="0"/>
                  <a:t>, is increased by one after all the rules are applied once. </a:t>
                </a:r>
                <a:r>
                  <a:rPr lang="en-US" altLang="zh-TW" b="1" dirty="0" smtClean="0"/>
                  <a:t>The parameters can be modified</a:t>
                </a:r>
                <a:r>
                  <a:rPr lang="en-US" altLang="zh-TW" dirty="0" smtClean="0"/>
                  <a:t>.</a:t>
                </a:r>
              </a:p>
              <a:p>
                <a:pPr marL="0" indent="0">
                  <a:buNone/>
                </a:pPr>
                <a:r>
                  <a:rPr lang="en-US" altLang="zh-TW" dirty="0" smtClean="0"/>
                  <a:t>The termination condition is t &gt;= </a:t>
                </a:r>
                <a:r>
                  <a:rPr lang="en-US" altLang="zh-TW" dirty="0" err="1" smtClean="0"/>
                  <a:t>tmax</a:t>
                </a:r>
                <a:r>
                  <a:rPr lang="en-US" altLang="zh-TW" dirty="0" smtClean="0"/>
                  <a:t>, where </a:t>
                </a:r>
                <a:r>
                  <a:rPr lang="en-US" altLang="zh-TW" dirty="0" err="1" smtClean="0"/>
                  <a:t>tmax</a:t>
                </a:r>
                <a:r>
                  <a:rPr lang="en-US" altLang="zh-TW" dirty="0" smtClean="0"/>
                  <a:t> = 15. </a:t>
                </a:r>
              </a:p>
              <a:p>
                <a:pPr marL="0" indent="0">
                  <a:buNone/>
                </a:pPr>
                <a:r>
                  <a:rPr lang="en-US" altLang="zh-TW" dirty="0" smtClean="0"/>
                  <a:t>Hint: use norm(p) to compute ||p||. And p</a:t>
                </a:r>
                <a:r>
                  <a:rPr lang="en-US" altLang="zh-TW" baseline="30000" dirty="0" smtClean="0"/>
                  <a:t>2</a:t>
                </a:r>
                <a:r>
                  <a:rPr lang="en-US" altLang="zh-TW" dirty="0" smtClean="0"/>
                  <a:t> = p</a:t>
                </a:r>
                <a:r>
                  <a:rPr lang="zh-TW" altLang="en-US" dirty="0" smtClean="0"/>
                  <a:t>*</a:t>
                </a:r>
                <a:r>
                  <a:rPr lang="en-US" altLang="zh-TW" dirty="0" smtClean="0"/>
                  <a:t>p’. You can draw one point per time step.</a:t>
                </a:r>
              </a:p>
              <a:p>
                <a:pPr marL="0" indent="0">
                  <a:buNone/>
                </a:pPr>
                <a:r>
                  <a:rPr lang="en-US" altLang="zh-TW" dirty="0" smtClean="0"/>
                  <a:t>Draw inside the range </a:t>
                </a:r>
                <a:r>
                  <a:rPr lang="pt-BR" dirty="0"/>
                  <a:t>axis([-10 50 -30 30]);</a:t>
                </a:r>
              </a:p>
              <a:p>
                <a:pPr marL="0" indent="0">
                  <a:buNone/>
                </a:pPr>
                <a:endParaRPr lang="en-US" altLang="zh-TW" dirty="0" smtClean="0"/>
              </a:p>
              <a:p>
                <a:pPr marL="0" indent="0">
                  <a:buNone/>
                </a:pPr>
                <a:endParaRPr lang="zh-TW" altLang="en-US" dirty="0"/>
              </a:p>
            </p:txBody>
          </p:sp>
        </mc:Choice>
        <mc:Fallback>
          <p:sp>
            <p:nvSpPr>
              <p:cNvPr id="6" name="內容版面配置區 2"/>
              <p:cNvSpPr>
                <a:spLocks noGrp="1" noRot="1" noChangeAspect="1" noMove="1" noResize="1" noEditPoints="1" noAdjustHandles="1" noChangeArrowheads="1" noChangeShapeType="1" noTextEdit="1"/>
              </p:cNvSpPr>
              <p:nvPr>
                <p:ph idx="1"/>
              </p:nvPr>
            </p:nvSpPr>
            <p:spPr>
              <a:xfrm>
                <a:off x="838200" y="1307938"/>
                <a:ext cx="10515600" cy="5266481"/>
              </a:xfrm>
              <a:blipFill>
                <a:blip r:embed="rId2"/>
                <a:stretch>
                  <a:fillRect l="-928" t="-2665" b="-1970"/>
                </a:stretch>
              </a:blipFill>
            </p:spPr>
            <p:txBody>
              <a:bodyPr/>
              <a:lstStyle/>
              <a:p>
                <a:r>
                  <a:rPr lang="en-US">
                    <a:noFill/>
                  </a:rPr>
                  <a:t> </a:t>
                </a:r>
              </a:p>
            </p:txBody>
          </p:sp>
        </mc:Fallback>
      </mc:AlternateContent>
      <p:sp>
        <p:nvSpPr>
          <p:cNvPr id="3" name="Slide Number Placeholder 2"/>
          <p:cNvSpPr>
            <a:spLocks noGrp="1"/>
          </p:cNvSpPr>
          <p:nvPr>
            <p:ph type="sldNum" sz="quarter" idx="12"/>
          </p:nvPr>
        </p:nvSpPr>
        <p:spPr/>
        <p:txBody>
          <a:bodyPr/>
          <a:lstStyle/>
          <a:p>
            <a:fld id="{40DE4E08-6C90-446D-89F5-3B3453EADC24}" type="slidenum">
              <a:rPr lang="en-US" smtClean="0"/>
              <a:t>16</a:t>
            </a:fld>
            <a:endParaRPr lang="en-US"/>
          </a:p>
        </p:txBody>
      </p:sp>
    </p:spTree>
    <p:extLst>
      <p:ext uri="{BB962C8B-B14F-4D97-AF65-F5344CB8AC3E}">
        <p14:creationId xmlns:p14="http://schemas.microsoft.com/office/powerpoint/2010/main" val="11970496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1.2. Option </a:t>
            </a:r>
            <a:r>
              <a:rPr lang="en-US" dirty="0"/>
              <a:t>3</a:t>
            </a:r>
          </a:p>
        </p:txBody>
      </p:sp>
      <p:sp>
        <p:nvSpPr>
          <p:cNvPr id="6" name="內容版面配置區 2"/>
          <p:cNvSpPr>
            <a:spLocks noGrp="1"/>
          </p:cNvSpPr>
          <p:nvPr>
            <p:ph idx="1"/>
          </p:nvPr>
        </p:nvSpPr>
        <p:spPr>
          <a:xfrm>
            <a:off x="838200" y="1307938"/>
            <a:ext cx="5069114" cy="5266481"/>
          </a:xfrm>
        </p:spPr>
        <p:txBody>
          <a:bodyPr>
            <a:normAutofit/>
          </a:bodyPr>
          <a:lstStyle/>
          <a:p>
            <a:pPr marL="0" indent="0">
              <a:buNone/>
            </a:pPr>
            <a:r>
              <a:rPr lang="en-US" altLang="zh-TW" dirty="0"/>
              <a:t>Draw the trajectory of the planet</a:t>
            </a:r>
            <a:r>
              <a:rPr lang="en-US" altLang="zh-TW" dirty="0" smtClean="0"/>
              <a:t>. The planet must be rotating around the origin (0,0) at the beginning.</a:t>
            </a:r>
          </a:p>
          <a:p>
            <a:pPr marL="0" indent="0">
              <a:buNone/>
            </a:pPr>
            <a:endParaRPr lang="en-US" altLang="zh-TW" dirty="0"/>
          </a:p>
          <a:p>
            <a:pPr marL="0" indent="0">
              <a:buNone/>
            </a:pPr>
            <a:r>
              <a:rPr lang="en-US" altLang="zh-TW" dirty="0" smtClean="0"/>
              <a:t>Draw N recent sample points of the trajectory of the planet.</a:t>
            </a:r>
            <a:endParaRPr lang="zh-TW" altLang="en-US" dirty="0"/>
          </a:p>
          <a:p>
            <a:pPr marL="0" indent="0">
              <a:buNone/>
            </a:pPr>
            <a:endParaRPr lang="en-US" altLang="zh-TW" dirty="0" smtClean="0"/>
          </a:p>
          <a:p>
            <a:pPr marL="0" indent="0">
              <a:buNone/>
            </a:pPr>
            <a:endParaRPr lang="en-US" altLang="zh-TW" dirty="0" smtClean="0"/>
          </a:p>
        </p:txBody>
      </p:sp>
      <p:sp>
        <p:nvSpPr>
          <p:cNvPr id="5" name="TextBox 4"/>
          <p:cNvSpPr txBox="1"/>
          <p:nvPr/>
        </p:nvSpPr>
        <p:spPr>
          <a:xfrm>
            <a:off x="8069456" y="701153"/>
            <a:ext cx="2618987" cy="369332"/>
          </a:xfrm>
          <a:prstGeom prst="rect">
            <a:avLst/>
          </a:prstGeom>
          <a:noFill/>
        </p:spPr>
        <p:txBody>
          <a:bodyPr wrap="none" rtlCol="0">
            <a:spAutoFit/>
          </a:bodyPr>
          <a:lstStyle/>
          <a:p>
            <a:r>
              <a:rPr lang="en-US" dirty="0" smtClean="0"/>
              <a:t>Play to see the animation.</a:t>
            </a:r>
            <a:endParaRPr lang="en-US" dirty="0"/>
          </a:p>
        </p:txBody>
      </p:sp>
      <p:sp>
        <p:nvSpPr>
          <p:cNvPr id="4" name="Slide Number Placeholder 3"/>
          <p:cNvSpPr>
            <a:spLocks noGrp="1"/>
          </p:cNvSpPr>
          <p:nvPr>
            <p:ph type="sldNum" sz="quarter" idx="12"/>
          </p:nvPr>
        </p:nvSpPr>
        <p:spPr/>
        <p:txBody>
          <a:bodyPr/>
          <a:lstStyle/>
          <a:p>
            <a:fld id="{40DE4E08-6C90-446D-89F5-3B3453EADC24}" type="slidenum">
              <a:rPr lang="en-US" smtClean="0"/>
              <a:t>17</a:t>
            </a:fld>
            <a:endParaRPr lang="en-US"/>
          </a:p>
        </p:txBody>
      </p:sp>
    </p:spTree>
    <p:extLst>
      <p:ext uri="{BB962C8B-B14F-4D97-AF65-F5344CB8AC3E}">
        <p14:creationId xmlns:p14="http://schemas.microsoft.com/office/powerpoint/2010/main" val="30107337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1.2. Option 3</a:t>
            </a:r>
          </a:p>
        </p:txBody>
      </p:sp>
      <p:sp>
        <p:nvSpPr>
          <p:cNvPr id="6" name="內容版面配置區 2"/>
          <p:cNvSpPr>
            <a:spLocks noGrp="1"/>
          </p:cNvSpPr>
          <p:nvPr>
            <p:ph idx="1"/>
          </p:nvPr>
        </p:nvSpPr>
        <p:spPr>
          <a:xfrm>
            <a:off x="838199" y="1307938"/>
            <a:ext cx="5533719" cy="5266481"/>
          </a:xfrm>
        </p:spPr>
        <p:txBody>
          <a:bodyPr>
            <a:normAutofit fontScale="62500" lnSpcReduction="20000"/>
          </a:bodyPr>
          <a:lstStyle/>
          <a:p>
            <a:pPr marL="0" indent="0">
              <a:buNone/>
            </a:pPr>
            <a:endParaRPr lang="en-US" altLang="zh-TW" dirty="0" smtClean="0"/>
          </a:p>
          <a:p>
            <a:pPr marL="0" indent="0">
              <a:buNone/>
            </a:pPr>
            <a:r>
              <a:rPr lang="en-US" altLang="zh-TW" dirty="0" smtClean="0"/>
              <a:t>Collect the most recent N sample points of the planet trajectory. Compute the length of the curve segment formed by these N points. </a:t>
            </a:r>
            <a:r>
              <a:rPr lang="en-US" altLang="zh-TW" b="1" dirty="0" smtClean="0"/>
              <a:t>N must be at least 8.</a:t>
            </a:r>
          </a:p>
          <a:p>
            <a:pPr marL="0" indent="0">
              <a:buNone/>
            </a:pPr>
            <a:r>
              <a:rPr lang="en-US" altLang="zh-TW" dirty="0" smtClean="0"/>
              <a:t>Plot </a:t>
            </a:r>
            <a:r>
              <a:rPr lang="en-US" altLang="zh-TW" b="1" dirty="0" smtClean="0"/>
              <a:t>the estimated average speed </a:t>
            </a:r>
            <a:r>
              <a:rPr lang="en-US" altLang="zh-TW" dirty="0" smtClean="0"/>
              <a:t>vs the frame number, </a:t>
            </a:r>
            <a:r>
              <a:rPr lang="en-US" altLang="zh-TW" i="1" dirty="0" err="1" smtClean="0"/>
              <a:t>i</a:t>
            </a:r>
            <a:r>
              <a:rPr lang="en-US" altLang="zh-TW" dirty="0" smtClean="0"/>
              <a:t>.</a:t>
            </a:r>
          </a:p>
          <a:p>
            <a:pPr marL="0" indent="0">
              <a:buNone/>
            </a:pPr>
            <a:r>
              <a:rPr lang="en-US" altLang="zh-TW" dirty="0" smtClean="0"/>
              <a:t>If the length cannot be computed for a small </a:t>
            </a:r>
            <a:r>
              <a:rPr lang="en-US" altLang="zh-TW" dirty="0" err="1" smtClean="0"/>
              <a:t>i</a:t>
            </a:r>
            <a:r>
              <a:rPr lang="en-US" altLang="zh-TW" dirty="0" smtClean="0"/>
              <a:t>, the plot is skipped.</a:t>
            </a:r>
          </a:p>
          <a:p>
            <a:pPr marL="0" indent="0">
              <a:buNone/>
            </a:pPr>
            <a:r>
              <a:rPr lang="en-US" altLang="zh-TW" dirty="0" smtClean="0"/>
              <a:t>Hint: </a:t>
            </a:r>
          </a:p>
          <a:p>
            <a:pPr marL="0" indent="0">
              <a:buNone/>
            </a:pPr>
            <a:r>
              <a:rPr lang="en-US" altLang="zh-TW" dirty="0" smtClean="0"/>
              <a:t>Assume that the coordinates (x, y) of the sample points are stored in q.</a:t>
            </a:r>
          </a:p>
          <a:p>
            <a:pPr marL="0" indent="0">
              <a:buNone/>
            </a:pPr>
            <a:r>
              <a:rPr lang="en-US" altLang="zh-TW" dirty="0" smtClean="0"/>
              <a:t>If N = 4, we have </a:t>
            </a:r>
          </a:p>
          <a:p>
            <a:pPr marL="0" indent="0">
              <a:buNone/>
            </a:pPr>
            <a:r>
              <a:rPr lang="en-US" dirty="0" err="1"/>
              <a:t>dq</a:t>
            </a:r>
            <a:r>
              <a:rPr lang="en-US" dirty="0"/>
              <a:t> = </a:t>
            </a:r>
            <a:r>
              <a:rPr lang="en-US" dirty="0" smtClean="0"/>
              <a:t>q(i-3:i-1</a:t>
            </a:r>
            <a:r>
              <a:rPr lang="en-US" dirty="0"/>
              <a:t>, :) - </a:t>
            </a:r>
            <a:r>
              <a:rPr lang="en-US" dirty="0" smtClean="0"/>
              <a:t>q(i-2:i</a:t>
            </a:r>
            <a:r>
              <a:rPr lang="en-US" dirty="0"/>
              <a:t>,:);</a:t>
            </a:r>
          </a:p>
          <a:p>
            <a:pPr marL="0" indent="0">
              <a:buNone/>
            </a:pPr>
            <a:r>
              <a:rPr lang="en-US" dirty="0" smtClean="0"/>
              <a:t>d2 </a:t>
            </a:r>
            <a:r>
              <a:rPr lang="en-US" dirty="0"/>
              <a:t>= </a:t>
            </a:r>
            <a:r>
              <a:rPr lang="en-US" dirty="0" err="1"/>
              <a:t>dq</a:t>
            </a:r>
            <a:r>
              <a:rPr lang="en-US" dirty="0"/>
              <a:t>(:,1).*</a:t>
            </a:r>
            <a:r>
              <a:rPr lang="en-US" dirty="0" err="1"/>
              <a:t>dq</a:t>
            </a:r>
            <a:r>
              <a:rPr lang="en-US" dirty="0"/>
              <a:t>(:,1) + </a:t>
            </a:r>
            <a:r>
              <a:rPr lang="en-US" dirty="0" err="1"/>
              <a:t>dq</a:t>
            </a:r>
            <a:r>
              <a:rPr lang="en-US" dirty="0"/>
              <a:t>(:,2).*</a:t>
            </a:r>
            <a:r>
              <a:rPr lang="en-US" dirty="0" err="1"/>
              <a:t>dq</a:t>
            </a:r>
            <a:r>
              <a:rPr lang="en-US" dirty="0"/>
              <a:t>(:,2);</a:t>
            </a:r>
          </a:p>
          <a:p>
            <a:pPr marL="0" indent="0">
              <a:buNone/>
            </a:pPr>
            <a:r>
              <a:rPr lang="en-US" dirty="0" smtClean="0"/>
              <a:t>d1 </a:t>
            </a:r>
            <a:r>
              <a:rPr lang="en-US" dirty="0"/>
              <a:t>= </a:t>
            </a:r>
            <a:r>
              <a:rPr lang="en-US" dirty="0" err="1"/>
              <a:t>sqrt</a:t>
            </a:r>
            <a:r>
              <a:rPr lang="en-US" dirty="0"/>
              <a:t>(d2);</a:t>
            </a:r>
          </a:p>
          <a:p>
            <a:pPr marL="0" indent="0">
              <a:buNone/>
            </a:pPr>
            <a:r>
              <a:rPr lang="en-US" dirty="0" err="1" smtClean="0"/>
              <a:t>sd</a:t>
            </a:r>
            <a:r>
              <a:rPr lang="en-US" dirty="0" smtClean="0"/>
              <a:t> </a:t>
            </a:r>
            <a:r>
              <a:rPr lang="en-US" dirty="0"/>
              <a:t>= sum(d1</a:t>
            </a:r>
            <a:r>
              <a:rPr lang="en-US" dirty="0" smtClean="0"/>
              <a:t>);	% total length</a:t>
            </a:r>
          </a:p>
          <a:p>
            <a:pPr marL="0" indent="0">
              <a:buNone/>
            </a:pPr>
            <a:r>
              <a:rPr lang="en-US" dirty="0" err="1"/>
              <a:t>sd</a:t>
            </a:r>
            <a:r>
              <a:rPr lang="en-US" dirty="0"/>
              <a:t> = </a:t>
            </a:r>
            <a:r>
              <a:rPr lang="en-US" dirty="0" err="1"/>
              <a:t>sd</a:t>
            </a:r>
            <a:r>
              <a:rPr lang="en-US" dirty="0" smtClean="0"/>
              <a:t>/(N-1</a:t>
            </a:r>
            <a:r>
              <a:rPr lang="en-US" dirty="0"/>
              <a:t>)/</a:t>
            </a:r>
            <a:r>
              <a:rPr lang="en-US" dirty="0" err="1"/>
              <a:t>dt</a:t>
            </a:r>
            <a:r>
              <a:rPr lang="en-US" dirty="0" smtClean="0"/>
              <a:t>;	% </a:t>
            </a:r>
            <a:r>
              <a:rPr lang="en-US" b="1" dirty="0" smtClean="0"/>
              <a:t>estimated average speed</a:t>
            </a:r>
            <a:endParaRPr lang="en-US" b="1" dirty="0"/>
          </a:p>
          <a:p>
            <a:pPr marL="0" indent="0">
              <a:buNone/>
            </a:pPr>
            <a:endParaRPr lang="en-US" dirty="0"/>
          </a:p>
          <a:p>
            <a:pPr marL="0" indent="0">
              <a:buNone/>
            </a:pPr>
            <a:endParaRPr lang="en-US" altLang="zh-TW" dirty="0" smtClean="0"/>
          </a:p>
          <a:p>
            <a:pPr marL="0" indent="0">
              <a:buNone/>
            </a:pPr>
            <a:endParaRPr lang="zh-TW" altLang="en-US" dirty="0"/>
          </a:p>
        </p:txBody>
      </p:sp>
      <p:pic>
        <p:nvPicPr>
          <p:cNvPr id="4" name="planet_key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81799" y="1070485"/>
            <a:ext cx="5194300" cy="5015507"/>
          </a:xfrm>
          <a:prstGeom prst="rect">
            <a:avLst/>
          </a:prstGeom>
        </p:spPr>
      </p:pic>
      <p:sp>
        <p:nvSpPr>
          <p:cNvPr id="5" name="TextBox 4"/>
          <p:cNvSpPr txBox="1"/>
          <p:nvPr/>
        </p:nvSpPr>
        <p:spPr>
          <a:xfrm>
            <a:off x="8069456" y="701153"/>
            <a:ext cx="2618987" cy="369332"/>
          </a:xfrm>
          <a:prstGeom prst="rect">
            <a:avLst/>
          </a:prstGeom>
          <a:noFill/>
        </p:spPr>
        <p:txBody>
          <a:bodyPr wrap="none" rtlCol="0">
            <a:spAutoFit/>
          </a:bodyPr>
          <a:lstStyle/>
          <a:p>
            <a:r>
              <a:rPr lang="en-US" dirty="0" smtClean="0"/>
              <a:t>Play to see the animation.</a:t>
            </a:r>
            <a:endParaRPr lang="en-US" dirty="0"/>
          </a:p>
        </p:txBody>
      </p:sp>
      <p:sp>
        <p:nvSpPr>
          <p:cNvPr id="3" name="Slide Number Placeholder 2"/>
          <p:cNvSpPr>
            <a:spLocks noGrp="1"/>
          </p:cNvSpPr>
          <p:nvPr>
            <p:ph type="sldNum" sz="quarter" idx="12"/>
          </p:nvPr>
        </p:nvSpPr>
        <p:spPr/>
        <p:txBody>
          <a:bodyPr/>
          <a:lstStyle/>
          <a:p>
            <a:fld id="{40DE4E08-6C90-446D-89F5-3B3453EADC24}" type="slidenum">
              <a:rPr lang="en-US" smtClean="0"/>
              <a:t>18</a:t>
            </a:fld>
            <a:endParaRPr lang="en-US"/>
          </a:p>
        </p:txBody>
      </p:sp>
    </p:spTree>
    <p:extLst>
      <p:ext uri="{BB962C8B-B14F-4D97-AF65-F5344CB8AC3E}">
        <p14:creationId xmlns:p14="http://schemas.microsoft.com/office/powerpoint/2010/main" val="51596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27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Problem 1.2. Option 3</a:t>
            </a:r>
          </a:p>
        </p:txBody>
      </p:sp>
      <p:sp>
        <p:nvSpPr>
          <p:cNvPr id="4" name="Rectangle 3"/>
          <p:cNvSpPr/>
          <p:nvPr/>
        </p:nvSpPr>
        <p:spPr>
          <a:xfrm>
            <a:off x="1593740" y="1121301"/>
            <a:ext cx="2371355" cy="400110"/>
          </a:xfrm>
          <a:prstGeom prst="rect">
            <a:avLst/>
          </a:prstGeom>
        </p:spPr>
        <p:txBody>
          <a:bodyPr wrap="none">
            <a:spAutoFit/>
          </a:bodyPr>
          <a:lstStyle/>
          <a:p>
            <a:r>
              <a:rPr lang="en-US" altLang="zh-TW" sz="2000" dirty="0" smtClean="0"/>
              <a:t>The </a:t>
            </a:r>
            <a:r>
              <a:rPr lang="en-US" altLang="zh-TW" sz="2000" dirty="0"/>
              <a:t>planet trajectory</a:t>
            </a:r>
            <a:endParaRPr lang="en-US" sz="2000" dirty="0"/>
          </a:p>
        </p:txBody>
      </p:sp>
      <p:sp>
        <p:nvSpPr>
          <p:cNvPr id="7" name="Rectangle 6"/>
          <p:cNvSpPr/>
          <p:nvPr/>
        </p:nvSpPr>
        <p:spPr>
          <a:xfrm>
            <a:off x="5963306" y="991523"/>
            <a:ext cx="3818502" cy="400110"/>
          </a:xfrm>
          <a:prstGeom prst="rect">
            <a:avLst/>
          </a:prstGeom>
        </p:spPr>
        <p:txBody>
          <a:bodyPr wrap="square">
            <a:spAutoFit/>
          </a:bodyPr>
          <a:lstStyle/>
          <a:p>
            <a:r>
              <a:rPr lang="en-US" altLang="zh-TW" sz="2000" dirty="0" smtClean="0"/>
              <a:t>Average speed vs. frame number</a:t>
            </a:r>
            <a:endParaRPr lang="en-US" sz="2000" dirty="0"/>
          </a:p>
        </p:txBody>
      </p:sp>
      <p:sp>
        <p:nvSpPr>
          <p:cNvPr id="3" name="Rectangle 2"/>
          <p:cNvSpPr/>
          <p:nvPr/>
        </p:nvSpPr>
        <p:spPr>
          <a:xfrm>
            <a:off x="6831781" y="6289329"/>
            <a:ext cx="1539268" cy="369332"/>
          </a:xfrm>
          <a:prstGeom prst="rect">
            <a:avLst/>
          </a:prstGeom>
        </p:spPr>
        <p:txBody>
          <a:bodyPr wrap="none">
            <a:spAutoFit/>
          </a:bodyPr>
          <a:lstStyle/>
          <a:p>
            <a:r>
              <a:rPr lang="en-US" altLang="zh-TW" dirty="0"/>
              <a:t>frame number</a:t>
            </a:r>
            <a:endParaRPr lang="en-US" dirty="0"/>
          </a:p>
        </p:txBody>
      </p:sp>
      <p:sp>
        <p:nvSpPr>
          <p:cNvPr id="8" name="Rectangle 7"/>
          <p:cNvSpPr/>
          <p:nvPr/>
        </p:nvSpPr>
        <p:spPr>
          <a:xfrm>
            <a:off x="2547604" y="6289329"/>
            <a:ext cx="231814" cy="369332"/>
          </a:xfrm>
          <a:prstGeom prst="rect">
            <a:avLst/>
          </a:prstGeom>
        </p:spPr>
        <p:txBody>
          <a:bodyPr wrap="square">
            <a:spAutoFit/>
          </a:bodyPr>
          <a:lstStyle/>
          <a:p>
            <a:r>
              <a:rPr lang="en-US" altLang="zh-TW" dirty="0" smtClean="0"/>
              <a:t>x</a:t>
            </a:r>
            <a:endParaRPr lang="en-US" dirty="0"/>
          </a:p>
        </p:txBody>
      </p:sp>
      <p:sp>
        <p:nvSpPr>
          <p:cNvPr id="9" name="Rectangle 8"/>
          <p:cNvSpPr/>
          <p:nvPr/>
        </p:nvSpPr>
        <p:spPr>
          <a:xfrm>
            <a:off x="369399" y="3620676"/>
            <a:ext cx="231814" cy="369332"/>
          </a:xfrm>
          <a:prstGeom prst="rect">
            <a:avLst/>
          </a:prstGeom>
        </p:spPr>
        <p:txBody>
          <a:bodyPr wrap="square">
            <a:spAutoFit/>
          </a:bodyPr>
          <a:lstStyle/>
          <a:p>
            <a:r>
              <a:rPr lang="en-US" altLang="zh-TW" dirty="0" smtClean="0"/>
              <a:t>y</a:t>
            </a:r>
            <a:endParaRPr lang="en-US" dirty="0"/>
          </a:p>
        </p:txBody>
      </p:sp>
      <p:pic>
        <p:nvPicPr>
          <p:cNvPr id="6" name="Picture 5"/>
          <p:cNvPicPr>
            <a:picLocks noChangeAspect="1"/>
          </p:cNvPicPr>
          <p:nvPr/>
        </p:nvPicPr>
        <p:blipFill rotWithShape="1">
          <a:blip r:embed="rId2"/>
          <a:srcRect l="29142" t="14402" r="28572" b="10423"/>
          <a:stretch/>
        </p:blipFill>
        <p:spPr>
          <a:xfrm>
            <a:off x="838200" y="1634674"/>
            <a:ext cx="8943608" cy="4710667"/>
          </a:xfrm>
          <a:prstGeom prst="rect">
            <a:avLst/>
          </a:prstGeom>
        </p:spPr>
      </p:pic>
      <p:sp>
        <p:nvSpPr>
          <p:cNvPr id="5" name="Slide Number Placeholder 4"/>
          <p:cNvSpPr>
            <a:spLocks noGrp="1"/>
          </p:cNvSpPr>
          <p:nvPr>
            <p:ph type="sldNum" sz="quarter" idx="12"/>
          </p:nvPr>
        </p:nvSpPr>
        <p:spPr/>
        <p:txBody>
          <a:bodyPr/>
          <a:lstStyle/>
          <a:p>
            <a:fld id="{40DE4E08-6C90-446D-89F5-3B3453EADC24}" type="slidenum">
              <a:rPr lang="en-US" smtClean="0"/>
              <a:t>19</a:t>
            </a:fld>
            <a:endParaRPr lang="en-US"/>
          </a:p>
        </p:txBody>
      </p:sp>
    </p:spTree>
    <p:extLst>
      <p:ext uri="{BB962C8B-B14F-4D97-AF65-F5344CB8AC3E}">
        <p14:creationId xmlns:p14="http://schemas.microsoft.com/office/powerpoint/2010/main" val="9976811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Content</a:t>
            </a:r>
            <a:endParaRPr lang="zh-TW" altLang="en-US" dirty="0"/>
          </a:p>
        </p:txBody>
      </p:sp>
      <p:sp>
        <p:nvSpPr>
          <p:cNvPr id="3" name="內容版面配置區 2"/>
          <p:cNvSpPr>
            <a:spLocks noGrp="1"/>
          </p:cNvSpPr>
          <p:nvPr>
            <p:ph idx="1"/>
          </p:nvPr>
        </p:nvSpPr>
        <p:spPr/>
        <p:txBody>
          <a:bodyPr/>
          <a:lstStyle/>
          <a:p>
            <a:pPr marL="0" indent="0">
              <a:buNone/>
            </a:pPr>
            <a:r>
              <a:rPr lang="en-US" altLang="zh-TW" dirty="0" smtClean="0"/>
              <a:t>There are two problems. You must answer all of them.</a:t>
            </a:r>
          </a:p>
          <a:p>
            <a:pPr marL="0" indent="0">
              <a:buNone/>
            </a:pPr>
            <a:endParaRPr lang="en-US" altLang="zh-TW" dirty="0" smtClean="0"/>
          </a:p>
          <a:p>
            <a:pPr marL="0" indent="0">
              <a:buNone/>
            </a:pPr>
            <a:r>
              <a:rPr lang="en-US" altLang="zh-TW" dirty="0" smtClean="0"/>
              <a:t>Write a program to solve each problem. The program must be interactive. You can press keys to generate key events for your program to handle.</a:t>
            </a:r>
          </a:p>
          <a:p>
            <a:pPr marL="0" indent="0">
              <a:buNone/>
            </a:pPr>
            <a:endParaRPr lang="en-US" altLang="zh-TW" dirty="0"/>
          </a:p>
          <a:p>
            <a:pPr marL="0" indent="0">
              <a:buNone/>
            </a:pPr>
            <a:r>
              <a:rPr lang="en-US" altLang="zh-TW" dirty="0"/>
              <a:t>You can create new files for functions</a:t>
            </a:r>
            <a:r>
              <a:rPr lang="en-US" altLang="zh-TW" dirty="0" smtClean="0"/>
              <a:t>.</a:t>
            </a:r>
          </a:p>
          <a:p>
            <a:pPr marL="0" indent="0">
              <a:buNone/>
            </a:pPr>
            <a:endParaRPr lang="en-US" altLang="zh-TW" dirty="0"/>
          </a:p>
          <a:p>
            <a:pPr marL="0" indent="0">
              <a:buNone/>
            </a:pPr>
            <a:r>
              <a:rPr lang="en-US" altLang="zh-TW" dirty="0" smtClean="0"/>
              <a:t>If there are templates, you can use them.</a:t>
            </a:r>
          </a:p>
          <a:p>
            <a:pPr marL="0" indent="0">
              <a:buNone/>
            </a:pPr>
            <a:endParaRPr lang="en-US" altLang="zh-TW" dirty="0"/>
          </a:p>
          <a:p>
            <a:pPr marL="0" indent="0">
              <a:buNone/>
            </a:pPr>
            <a:endParaRPr lang="zh-TW" altLang="en-US" dirty="0"/>
          </a:p>
          <a:p>
            <a:pPr marL="0" indent="0">
              <a:buNone/>
            </a:pPr>
            <a:endParaRPr lang="zh-TW" altLang="en-US" dirty="0"/>
          </a:p>
        </p:txBody>
      </p:sp>
      <p:sp>
        <p:nvSpPr>
          <p:cNvPr id="4" name="Slide Number Placeholder 3"/>
          <p:cNvSpPr>
            <a:spLocks noGrp="1"/>
          </p:cNvSpPr>
          <p:nvPr>
            <p:ph type="sldNum" sz="quarter" idx="12"/>
          </p:nvPr>
        </p:nvSpPr>
        <p:spPr/>
        <p:txBody>
          <a:bodyPr/>
          <a:lstStyle/>
          <a:p>
            <a:fld id="{40DE4E08-6C90-446D-89F5-3B3453EADC24}" type="slidenum">
              <a:rPr lang="en-US" smtClean="0"/>
              <a:t>2</a:t>
            </a:fld>
            <a:endParaRPr lang="en-US"/>
          </a:p>
        </p:txBody>
      </p:sp>
    </p:spTree>
    <p:extLst>
      <p:ext uri="{BB962C8B-B14F-4D97-AF65-F5344CB8AC3E}">
        <p14:creationId xmlns:p14="http://schemas.microsoft.com/office/powerpoint/2010/main" val="3517182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0"/>
            <a:ext cx="12192000" cy="1325563"/>
          </a:xfrm>
        </p:spPr>
        <p:txBody>
          <a:bodyPr/>
          <a:lstStyle/>
          <a:p>
            <a:r>
              <a:rPr lang="en-US" sz="4000" dirty="0" smtClean="0"/>
              <a:t>       Problem </a:t>
            </a:r>
            <a:r>
              <a:rPr lang="en-US" sz="4000" dirty="0"/>
              <a:t>1.2. Option 4. </a:t>
            </a:r>
            <a:r>
              <a:rPr lang="en-US" altLang="zh-TW" sz="4000" dirty="0"/>
              <a:t>Morphing</a:t>
            </a:r>
            <a:r>
              <a:rPr lang="en-US" sz="4000" dirty="0"/>
              <a:t> </a:t>
            </a:r>
            <a:endParaRPr lang="zh-TW" altLang="en-US" sz="4000" dirty="0"/>
          </a:p>
        </p:txBody>
      </p:sp>
      <p:sp>
        <p:nvSpPr>
          <p:cNvPr id="3" name="內容版面配置區 2"/>
          <p:cNvSpPr>
            <a:spLocks noGrp="1"/>
          </p:cNvSpPr>
          <p:nvPr>
            <p:ph idx="1"/>
          </p:nvPr>
        </p:nvSpPr>
        <p:spPr>
          <a:xfrm>
            <a:off x="838200" y="1118371"/>
            <a:ext cx="10515600" cy="5266481"/>
          </a:xfrm>
        </p:spPr>
        <p:txBody>
          <a:bodyPr>
            <a:noAutofit/>
          </a:bodyPr>
          <a:lstStyle/>
          <a:p>
            <a:pPr marL="0" indent="0">
              <a:buNone/>
            </a:pPr>
            <a:r>
              <a:rPr lang="en-US" altLang="zh-TW" sz="1800" dirty="0" smtClean="0"/>
              <a:t>Given two parametric functions:</a:t>
            </a:r>
          </a:p>
          <a:p>
            <a:pPr marL="0" indent="0">
              <a:buNone/>
            </a:pPr>
            <a:endParaRPr lang="en-US" altLang="zh-TW" sz="1800" dirty="0" smtClean="0"/>
          </a:p>
          <a:p>
            <a:pPr marL="0" indent="0">
              <a:buNone/>
            </a:pPr>
            <a:endParaRPr lang="en-US" altLang="zh-TW" sz="1800" dirty="0" smtClean="0"/>
          </a:p>
          <a:p>
            <a:pPr marL="0" indent="0">
              <a:buNone/>
            </a:pPr>
            <a:endParaRPr lang="en-US" altLang="zh-TW" sz="1800" dirty="0"/>
          </a:p>
          <a:p>
            <a:pPr marL="0" indent="0">
              <a:buNone/>
            </a:pPr>
            <a:endParaRPr lang="en-US" altLang="zh-TW" sz="1800" dirty="0" smtClean="0"/>
          </a:p>
          <a:p>
            <a:pPr marL="0" indent="0">
              <a:buNone/>
            </a:pPr>
            <a:endParaRPr lang="en-US" altLang="zh-TW" sz="1800" dirty="0" smtClean="0"/>
          </a:p>
          <a:p>
            <a:pPr marL="0" indent="0">
              <a:buNone/>
            </a:pPr>
            <a:r>
              <a:rPr lang="en-US" altLang="zh-TW" sz="1800" dirty="0" smtClean="0"/>
              <a:t>Set t = </a:t>
            </a:r>
            <a:r>
              <a:rPr lang="en-US" sz="1800" dirty="0"/>
              <a:t>-</a:t>
            </a:r>
            <a:r>
              <a:rPr lang="en-US" sz="1800" dirty="0" smtClean="0"/>
              <a:t>10:0.025:10. The step size can be adjusted but the curves must be smooth.</a:t>
            </a:r>
            <a:endParaRPr lang="en-US" altLang="zh-TW" sz="1800" dirty="0" smtClean="0"/>
          </a:p>
          <a:p>
            <a:pPr marL="0" indent="0">
              <a:buNone/>
            </a:pPr>
            <a:r>
              <a:rPr lang="en-US" altLang="zh-TW" sz="1800" dirty="0" smtClean="0"/>
              <a:t>We can interpolate the two functions as follows: </a:t>
            </a:r>
          </a:p>
          <a:p>
            <a:pPr marL="0" indent="0">
              <a:buNone/>
            </a:pPr>
            <a:r>
              <a:rPr lang="en-US" altLang="zh-TW" sz="1800" dirty="0" smtClean="0"/>
              <a:t>x(t) </a:t>
            </a:r>
            <a:r>
              <a:rPr lang="en-US" altLang="zh-TW" sz="1800" dirty="0"/>
              <a:t>= </a:t>
            </a:r>
            <a:r>
              <a:rPr lang="en-US" altLang="zh-TW" sz="1800" dirty="0" smtClean="0"/>
              <a:t>(1-k) x1(t) </a:t>
            </a:r>
            <a:r>
              <a:rPr lang="en-US" altLang="zh-TW" sz="1800" dirty="0"/>
              <a:t>+ </a:t>
            </a:r>
            <a:r>
              <a:rPr lang="en-US" altLang="zh-TW" sz="1800" dirty="0" smtClean="0"/>
              <a:t>k x2(t)</a:t>
            </a:r>
          </a:p>
          <a:p>
            <a:pPr marL="0" indent="0">
              <a:buNone/>
            </a:pPr>
            <a:r>
              <a:rPr lang="en-US" altLang="zh-TW" sz="1800" dirty="0" smtClean="0"/>
              <a:t>y(t) = (1-k) y1(t) + k y2(t).</a:t>
            </a:r>
          </a:p>
          <a:p>
            <a:pPr marL="0" indent="0">
              <a:buNone/>
            </a:pPr>
            <a:r>
              <a:rPr lang="en-US" altLang="zh-TW" sz="1800" dirty="0" smtClean="0"/>
              <a:t>k can be computed in two ways. Thus, we produce the animation by interpolating the two functions in two plots. Let h = 0:0.01:1. The two ways are:  </a:t>
            </a:r>
          </a:p>
          <a:p>
            <a:pPr marL="0" indent="0">
              <a:buNone/>
            </a:pPr>
            <a:r>
              <a:rPr lang="en-US" altLang="zh-TW" sz="1800" dirty="0" smtClean="0"/>
              <a:t>k = </a:t>
            </a:r>
            <a:r>
              <a:rPr lang="en-US" sz="1800" dirty="0" smtClean="0"/>
              <a:t>2*h*sin(h*2*pi), and k = sin</a:t>
            </a:r>
            <a:r>
              <a:rPr lang="en-US" sz="1800" baseline="30000" dirty="0" smtClean="0"/>
              <a:t>2</a:t>
            </a:r>
            <a:r>
              <a:rPr lang="en-US" sz="1800" dirty="0" smtClean="0"/>
              <a:t>(k1*pi), where k1 </a:t>
            </a:r>
            <a:r>
              <a:rPr lang="en-US" sz="1800" dirty="0"/>
              <a:t>= 2*h*sin(h*2*pi</a:t>
            </a:r>
            <a:r>
              <a:rPr lang="en-US" sz="1800" dirty="0" smtClean="0"/>
              <a:t>).</a:t>
            </a:r>
          </a:p>
          <a:p>
            <a:pPr marL="0" indent="0">
              <a:buNone/>
            </a:pPr>
            <a:r>
              <a:rPr lang="en-US" altLang="zh-TW" sz="1800" dirty="0" smtClean="0"/>
              <a:t>Ask to press ENTER before the animation is generated. The animation result must be similar to the example. There must be two plots (use subplots). Each plot shows one interpolation result. The animation must be smooth and interactive. Make sure that the figure window is on top.</a:t>
            </a:r>
          </a:p>
        </p:txBody>
      </p:sp>
      <p:graphicFrame>
        <p:nvGraphicFramePr>
          <p:cNvPr id="4" name="Table 3"/>
          <p:cNvGraphicFramePr>
            <a:graphicFrameLocks noGrp="1"/>
          </p:cNvGraphicFramePr>
          <p:nvPr>
            <p:extLst>
              <p:ext uri="{D42A27DB-BD31-4B8C-83A1-F6EECF244321}">
                <p14:modId xmlns:p14="http://schemas.microsoft.com/office/powerpoint/2010/main" val="2788198086"/>
              </p:ext>
            </p:extLst>
          </p:nvPr>
        </p:nvGraphicFramePr>
        <p:xfrm>
          <a:off x="838200" y="1621105"/>
          <a:ext cx="8128000" cy="173736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997168502"/>
                    </a:ext>
                  </a:extLst>
                </a:gridCol>
                <a:gridCol w="4064000">
                  <a:extLst>
                    <a:ext uri="{9D8B030D-6E8A-4147-A177-3AD203B41FA5}">
                      <a16:colId xmlns:a16="http://schemas.microsoft.com/office/drawing/2014/main" val="1149885961"/>
                    </a:ext>
                  </a:extLst>
                </a:gridCol>
              </a:tblGrid>
              <a:tr h="370840">
                <a:tc>
                  <a:txBody>
                    <a:bodyPr/>
                    <a:lstStyle/>
                    <a:p>
                      <a:pPr marL="0" indent="0">
                        <a:buNone/>
                      </a:pPr>
                      <a:r>
                        <a:rPr lang="en-US" altLang="zh-TW" sz="1800" dirty="0" smtClean="0">
                          <a:solidFill>
                            <a:schemeClr val="tx1"/>
                          </a:solidFill>
                        </a:rPr>
                        <a:t>Function 1 </a:t>
                      </a:r>
                    </a:p>
                    <a:p>
                      <a:pPr marL="0" indent="0">
                        <a:buNone/>
                      </a:pPr>
                      <a:r>
                        <a:rPr lang="en-US" altLang="zh-TW" sz="1800" dirty="0" smtClean="0">
                          <a:solidFill>
                            <a:schemeClr val="tx1"/>
                          </a:solidFill>
                        </a:rPr>
                        <a:t>x1(t) = a1 * sin( n1*t + c1 ); </a:t>
                      </a:r>
                    </a:p>
                    <a:p>
                      <a:pPr marL="0" indent="0">
                        <a:buNone/>
                      </a:pPr>
                      <a:r>
                        <a:rPr lang="en-US" altLang="zh-TW" sz="1800" dirty="0" smtClean="0">
                          <a:solidFill>
                            <a:schemeClr val="tx1"/>
                          </a:solidFill>
                        </a:rPr>
                        <a:t>y1(t) = b1 </a:t>
                      </a:r>
                      <a:r>
                        <a:rPr lang="en-US" altLang="zh-TW" sz="1800" smtClean="0">
                          <a:solidFill>
                            <a:schemeClr val="tx1"/>
                          </a:solidFill>
                        </a:rPr>
                        <a:t>* </a:t>
                      </a:r>
                      <a:r>
                        <a:rPr lang="en-US" altLang="zh-TW" sz="1800" smtClean="0">
                          <a:solidFill>
                            <a:schemeClr val="tx1"/>
                          </a:solidFill>
                        </a:rPr>
                        <a:t>cos( </a:t>
                      </a:r>
                      <a:r>
                        <a:rPr lang="en-US" altLang="zh-TW" sz="1800" dirty="0" smtClean="0">
                          <a:solidFill>
                            <a:schemeClr val="tx1"/>
                          </a:solidFill>
                        </a:rPr>
                        <a:t>t );</a:t>
                      </a:r>
                    </a:p>
                    <a:p>
                      <a:pPr marL="0" indent="0">
                        <a:buNone/>
                      </a:pPr>
                      <a:r>
                        <a:rPr lang="pt-BR" altLang="zh-TW" sz="1800" dirty="0" smtClean="0">
                          <a:solidFill>
                            <a:schemeClr val="tx1"/>
                          </a:solidFill>
                        </a:rPr>
                        <a:t>a1 = 10; b1 = 5; c1 = 0; n1 = 3;</a:t>
                      </a:r>
                      <a:r>
                        <a:rPr lang="en-US" altLang="zh-TW" sz="1800" dirty="0" smtClean="0">
                          <a:solidFill>
                            <a:schemeClr val="tx1"/>
                          </a:solidFill>
                        </a:rPr>
                        <a:t> </a:t>
                      </a:r>
                    </a:p>
                    <a:p>
                      <a:endParaRPr lang="en-US" dirty="0" smtClean="0">
                        <a:solidFill>
                          <a:schemeClr val="tx1"/>
                        </a:solidFill>
                      </a:endParaRPr>
                    </a:p>
                    <a:p>
                      <a:r>
                        <a:rPr lang="en-US" dirty="0" smtClean="0">
                          <a:solidFill>
                            <a:schemeClr val="tx1"/>
                          </a:solidFill>
                        </a:rPr>
                        <a:t>t is the independent variable.</a:t>
                      </a:r>
                      <a:endParaRPr lang="en-US" dirty="0">
                        <a:solidFill>
                          <a:schemeClr val="tx1"/>
                        </a:solidFill>
                      </a:endParaRPr>
                    </a:p>
                  </a:txBody>
                  <a:tcPr>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800" dirty="0" smtClean="0">
                          <a:solidFill>
                            <a:schemeClr val="tx1"/>
                          </a:solidFill>
                        </a:rPr>
                        <a:t>Function 2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800" dirty="0" smtClean="0">
                          <a:solidFill>
                            <a:schemeClr val="tx1"/>
                          </a:solidFill>
                        </a:rPr>
                        <a:t>x2(t) = a2 * ( 2 cos(t) – cos(5t) );	</a:t>
                      </a:r>
                    </a:p>
                    <a:p>
                      <a:pPr marL="0" indent="0">
                        <a:buNone/>
                      </a:pPr>
                      <a:r>
                        <a:rPr lang="en-US" altLang="zh-TW" sz="1800" dirty="0" smtClean="0">
                          <a:solidFill>
                            <a:schemeClr val="tx1"/>
                          </a:solidFill>
                        </a:rPr>
                        <a:t>y2(t) = a2 * ( 2 sin(t) – sin(5t) );</a:t>
                      </a:r>
                    </a:p>
                    <a:p>
                      <a:pPr marL="0" indent="0">
                        <a:buNone/>
                      </a:pPr>
                      <a:r>
                        <a:rPr lang="en-US" sz="1800" dirty="0" smtClean="0">
                          <a:solidFill>
                            <a:schemeClr val="tx1"/>
                          </a:solidFill>
                        </a:rPr>
                        <a:t>a2 = 5;</a:t>
                      </a:r>
                    </a:p>
                    <a:p>
                      <a:endParaRPr lang="en-US" dirty="0">
                        <a:solidFill>
                          <a:schemeClr val="tx1"/>
                        </a:solidFill>
                      </a:endParaRPr>
                    </a:p>
                  </a:txBody>
                  <a:tcPr>
                    <a:solidFill>
                      <a:schemeClr val="bg1"/>
                    </a:solidFill>
                  </a:tcPr>
                </a:tc>
                <a:extLst>
                  <a:ext uri="{0D108BD9-81ED-4DB2-BD59-A6C34878D82A}">
                    <a16:rowId xmlns:a16="http://schemas.microsoft.com/office/drawing/2014/main" val="2348758256"/>
                  </a:ext>
                </a:extLst>
              </a:tr>
            </a:tbl>
          </a:graphicData>
        </a:graphic>
      </p:graphicFrame>
      <p:sp>
        <p:nvSpPr>
          <p:cNvPr id="5" name="Slide Number Placeholder 4"/>
          <p:cNvSpPr>
            <a:spLocks noGrp="1"/>
          </p:cNvSpPr>
          <p:nvPr>
            <p:ph type="sldNum" sz="quarter" idx="12"/>
          </p:nvPr>
        </p:nvSpPr>
        <p:spPr/>
        <p:txBody>
          <a:bodyPr/>
          <a:lstStyle/>
          <a:p>
            <a:fld id="{40DE4E08-6C90-446D-89F5-3B3453EADC24}" type="slidenum">
              <a:rPr lang="en-US" smtClean="0"/>
              <a:t>20</a:t>
            </a:fld>
            <a:endParaRPr lang="en-US"/>
          </a:p>
        </p:txBody>
      </p:sp>
    </p:spTree>
    <p:extLst>
      <p:ext uri="{BB962C8B-B14F-4D97-AF65-F5344CB8AC3E}">
        <p14:creationId xmlns:p14="http://schemas.microsoft.com/office/powerpoint/2010/main" val="153565968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080763" y="1600200"/>
            <a:ext cx="3019037" cy="1077218"/>
          </a:xfrm>
          <a:prstGeom prst="rect">
            <a:avLst/>
          </a:prstGeom>
          <a:noFill/>
        </p:spPr>
        <p:txBody>
          <a:bodyPr wrap="square" rtlCol="0">
            <a:spAutoFit/>
          </a:bodyPr>
          <a:lstStyle/>
          <a:p>
            <a:r>
              <a:rPr lang="en-US" sz="3200" dirty="0" smtClean="0"/>
              <a:t>Play to see the animation.</a:t>
            </a:r>
            <a:endParaRPr lang="en-US" sz="3200" dirty="0"/>
          </a:p>
        </p:txBody>
      </p:sp>
      <p:sp>
        <p:nvSpPr>
          <p:cNvPr id="8" name="Rectangle 7"/>
          <p:cNvSpPr/>
          <p:nvPr/>
        </p:nvSpPr>
        <p:spPr>
          <a:xfrm>
            <a:off x="593724" y="120134"/>
            <a:ext cx="5701817" cy="584775"/>
          </a:xfrm>
          <a:prstGeom prst="rect">
            <a:avLst/>
          </a:prstGeom>
        </p:spPr>
        <p:txBody>
          <a:bodyPr wrap="none">
            <a:spAutoFit/>
          </a:bodyPr>
          <a:lstStyle/>
          <a:p>
            <a:r>
              <a:rPr lang="en-US" sz="3200" dirty="0"/>
              <a:t>Problem 1.2. Option 4. </a:t>
            </a:r>
            <a:r>
              <a:rPr lang="en-US" altLang="zh-TW" sz="3200" dirty="0"/>
              <a:t>Morphing</a:t>
            </a:r>
            <a:endParaRPr lang="en-US" sz="3200" dirty="0"/>
          </a:p>
        </p:txBody>
      </p:sp>
      <p:pic>
        <p:nvPicPr>
          <p:cNvPr id="2" name="morphing_key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93724" y="704909"/>
            <a:ext cx="5649912" cy="5455436"/>
          </a:xfrm>
          <a:prstGeom prst="rect">
            <a:avLst/>
          </a:prstGeom>
        </p:spPr>
      </p:pic>
      <p:sp>
        <p:nvSpPr>
          <p:cNvPr id="3" name="Slide Number Placeholder 2"/>
          <p:cNvSpPr>
            <a:spLocks noGrp="1"/>
          </p:cNvSpPr>
          <p:nvPr>
            <p:ph type="sldNum" sz="quarter" idx="12"/>
          </p:nvPr>
        </p:nvSpPr>
        <p:spPr/>
        <p:txBody>
          <a:bodyPr/>
          <a:lstStyle/>
          <a:p>
            <a:fld id="{40DE4E08-6C90-446D-89F5-3B3453EADC24}" type="slidenum">
              <a:rPr lang="en-US" smtClean="0"/>
              <a:t>21</a:t>
            </a:fld>
            <a:endParaRPr lang="en-US"/>
          </a:p>
        </p:txBody>
      </p:sp>
    </p:spTree>
    <p:extLst>
      <p:ext uri="{BB962C8B-B14F-4D97-AF65-F5344CB8AC3E}">
        <p14:creationId xmlns:p14="http://schemas.microsoft.com/office/powerpoint/2010/main" val="1343654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99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(60%) Problem </a:t>
            </a:r>
            <a:r>
              <a:rPr lang="en-US" dirty="0"/>
              <a:t>1.2. </a:t>
            </a:r>
            <a:r>
              <a:rPr lang="en-US" dirty="0" smtClean="0"/>
              <a:t>Marking Scheme</a:t>
            </a:r>
            <a:endParaRPr lang="en-US" dirty="0"/>
          </a:p>
        </p:txBody>
      </p:sp>
      <p:sp>
        <p:nvSpPr>
          <p:cNvPr id="3" name="Content Placeholder 2"/>
          <p:cNvSpPr>
            <a:spLocks noGrp="1"/>
          </p:cNvSpPr>
          <p:nvPr>
            <p:ph idx="1"/>
          </p:nvPr>
        </p:nvSpPr>
        <p:spPr>
          <a:xfrm>
            <a:off x="914400" y="1549400"/>
            <a:ext cx="10515600" cy="4351338"/>
          </a:xfrm>
        </p:spPr>
        <p:txBody>
          <a:bodyPr>
            <a:normAutofit fontScale="77500" lnSpcReduction="20000"/>
          </a:bodyPr>
          <a:lstStyle/>
          <a:p>
            <a:endParaRPr lang="en-US" dirty="0" smtClean="0"/>
          </a:p>
          <a:p>
            <a:r>
              <a:rPr lang="en-US" dirty="0" smtClean="0"/>
              <a:t>(5%) Option 1: the animation is correct.</a:t>
            </a:r>
          </a:p>
          <a:p>
            <a:r>
              <a:rPr lang="en-US" dirty="0"/>
              <a:t>(5%) Option </a:t>
            </a:r>
            <a:r>
              <a:rPr lang="en-US" dirty="0" smtClean="0"/>
              <a:t>2: the animation is correct.</a:t>
            </a:r>
          </a:p>
          <a:p>
            <a:r>
              <a:rPr lang="en-US" dirty="0"/>
              <a:t>(5%) </a:t>
            </a:r>
            <a:r>
              <a:rPr lang="en-US" dirty="0" smtClean="0"/>
              <a:t>Option 3: the animation is correct.</a:t>
            </a:r>
          </a:p>
          <a:p>
            <a:r>
              <a:rPr lang="en-US" dirty="0"/>
              <a:t>(5%) Option </a:t>
            </a:r>
            <a:r>
              <a:rPr lang="en-US" dirty="0" smtClean="0"/>
              <a:t>4: the animation is correct.</a:t>
            </a:r>
          </a:p>
          <a:p>
            <a:r>
              <a:rPr lang="en-US" dirty="0" smtClean="0"/>
              <a:t>(5%) Show the main menu.</a:t>
            </a:r>
          </a:p>
          <a:p>
            <a:r>
              <a:rPr lang="en-US" dirty="0" smtClean="0"/>
              <a:t>(5%) Handle all the key events correctly in options 1 and 2.</a:t>
            </a:r>
          </a:p>
          <a:p>
            <a:r>
              <a:rPr lang="en-US" dirty="0"/>
              <a:t>(5%) </a:t>
            </a:r>
            <a:r>
              <a:rPr lang="en-US" dirty="0" smtClean="0"/>
              <a:t>Handle </a:t>
            </a:r>
            <a:r>
              <a:rPr lang="en-US" dirty="0"/>
              <a:t>all the key events correctly in options </a:t>
            </a:r>
            <a:r>
              <a:rPr lang="en-US" dirty="0" smtClean="0"/>
              <a:t>3 </a:t>
            </a:r>
            <a:r>
              <a:rPr lang="en-US" dirty="0"/>
              <a:t>and </a:t>
            </a:r>
            <a:r>
              <a:rPr lang="en-US" dirty="0" smtClean="0"/>
              <a:t>4.</a:t>
            </a:r>
          </a:p>
          <a:p>
            <a:r>
              <a:rPr lang="en-US" dirty="0" smtClean="0"/>
              <a:t>(4%) Handle at </a:t>
            </a:r>
            <a:r>
              <a:rPr lang="en-US" dirty="0"/>
              <a:t>the least </a:t>
            </a:r>
            <a:r>
              <a:rPr lang="en-US" dirty="0" smtClean="0"/>
              <a:t>2 options correctly.</a:t>
            </a:r>
          </a:p>
          <a:p>
            <a:r>
              <a:rPr lang="en-US" dirty="0" smtClean="0"/>
              <a:t>(10%) Handle </a:t>
            </a:r>
            <a:r>
              <a:rPr lang="en-US" dirty="0"/>
              <a:t>at least </a:t>
            </a:r>
            <a:r>
              <a:rPr lang="en-US" dirty="0" smtClean="0"/>
              <a:t>3 options correctly.</a:t>
            </a:r>
            <a:endParaRPr lang="en-US" dirty="0"/>
          </a:p>
          <a:p>
            <a:r>
              <a:rPr lang="en-US" dirty="0" smtClean="0"/>
              <a:t>(10%) Handle all the four options correctly.</a:t>
            </a:r>
          </a:p>
          <a:p>
            <a:r>
              <a:rPr lang="en-US" dirty="0" smtClean="0"/>
              <a:t>(1%) Press ‘q’ to show student ID, close all figure windows, and then quit the program.</a:t>
            </a:r>
            <a:endParaRPr lang="en-US" dirty="0"/>
          </a:p>
          <a:p>
            <a:endParaRPr lang="en-US" dirty="0" smtClean="0"/>
          </a:p>
          <a:p>
            <a:endParaRPr lang="en-US" dirty="0" smtClean="0"/>
          </a:p>
        </p:txBody>
      </p:sp>
      <p:sp>
        <p:nvSpPr>
          <p:cNvPr id="4" name="Slide Number Placeholder 3"/>
          <p:cNvSpPr>
            <a:spLocks noGrp="1"/>
          </p:cNvSpPr>
          <p:nvPr>
            <p:ph type="sldNum" sz="quarter" idx="12"/>
          </p:nvPr>
        </p:nvSpPr>
        <p:spPr/>
        <p:txBody>
          <a:bodyPr/>
          <a:lstStyle/>
          <a:p>
            <a:fld id="{40DE4E08-6C90-446D-89F5-3B3453EADC24}" type="slidenum">
              <a:rPr lang="en-US" smtClean="0"/>
              <a:t>22</a:t>
            </a:fld>
            <a:endParaRPr lang="en-US"/>
          </a:p>
        </p:txBody>
      </p:sp>
    </p:spTree>
    <p:extLst>
      <p:ext uri="{BB962C8B-B14F-4D97-AF65-F5344CB8AC3E}">
        <p14:creationId xmlns:p14="http://schemas.microsoft.com/office/powerpoint/2010/main" val="6838216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
        <p:nvSpPr>
          <p:cNvPr id="4" name="Slide Number Placeholder 3"/>
          <p:cNvSpPr>
            <a:spLocks noGrp="1"/>
          </p:cNvSpPr>
          <p:nvPr>
            <p:ph type="sldNum" sz="quarter" idx="12"/>
          </p:nvPr>
        </p:nvSpPr>
        <p:spPr/>
        <p:txBody>
          <a:bodyPr/>
          <a:lstStyle/>
          <a:p>
            <a:fld id="{40DE4E08-6C90-446D-89F5-3B3453EADC24}" type="slidenum">
              <a:rPr lang="en-US" smtClean="0"/>
              <a:t>23</a:t>
            </a:fld>
            <a:endParaRPr lang="en-US"/>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demo video and demo programs.</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or a demo program may have bugs. They show or illustrate roughly the results. These results may not be exactly the same as the requirements stated in the instruction. They are for your own reference and you do not need to refer to them. </a:t>
            </a:r>
          </a:p>
          <a:p>
            <a:pPr marL="0" indent="0">
              <a:buNone/>
            </a:pPr>
            <a:endParaRPr lang="en-US" sz="3200" b="1" dirty="0">
              <a:solidFill>
                <a:srgbClr val="C00000"/>
              </a:solidFill>
            </a:endParaRPr>
          </a:p>
          <a:p>
            <a:pPr marL="0" indent="0">
              <a:buNone/>
            </a:pPr>
            <a:r>
              <a:rPr lang="en-US" sz="3200" b="1" dirty="0" smtClean="0">
                <a:solidFill>
                  <a:srgbClr val="C00000"/>
                </a:solidFill>
              </a:rPr>
              <a:t>You must follow the instruction to finish your programs.</a:t>
            </a:r>
            <a:endParaRPr lang="en-US" sz="3200" b="1" dirty="0">
              <a:solidFill>
                <a:srgbClr val="C00000"/>
              </a:solidFill>
            </a:endParaRPr>
          </a:p>
        </p:txBody>
      </p:sp>
      <p:sp>
        <p:nvSpPr>
          <p:cNvPr id="4" name="Slide Number Placeholder 3"/>
          <p:cNvSpPr>
            <a:spLocks noGrp="1"/>
          </p:cNvSpPr>
          <p:nvPr>
            <p:ph type="sldNum" sz="quarter" idx="12"/>
          </p:nvPr>
        </p:nvSpPr>
        <p:spPr/>
        <p:txBody>
          <a:bodyPr/>
          <a:lstStyle/>
          <a:p>
            <a:fld id="{40DE4E08-6C90-446D-89F5-3B3453EADC24}" type="slidenum">
              <a:rPr lang="en-US" smtClean="0"/>
              <a:t>3</a:t>
            </a:fld>
            <a:endParaRPr lang="en-US"/>
          </a:p>
        </p:txBody>
      </p:sp>
    </p:spTree>
    <p:extLst>
      <p:ext uri="{BB962C8B-B14F-4D97-AF65-F5344CB8AC3E}">
        <p14:creationId xmlns:p14="http://schemas.microsoft.com/office/powerpoint/2010/main" val="2977554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a:xfrm>
            <a:off x="838200" y="1825624"/>
            <a:ext cx="10515600" cy="4818243"/>
          </a:xfrm>
        </p:spPr>
        <p:txBody>
          <a:bodyPr>
            <a:normAutofit fontScale="85000" lnSpcReduction="10000"/>
          </a:bodyPr>
          <a:lstStyle/>
          <a:p>
            <a:pPr marL="0" indent="0">
              <a:buNone/>
            </a:pPr>
            <a:r>
              <a:rPr lang="en-US" dirty="0" smtClean="0"/>
              <a:t>Write all your programs in a folder. The folder name is mat_exam_01_student_ID. For example, if your ID is 12345678, the folder name </a:t>
            </a:r>
            <a:r>
              <a:rPr lang="en-US" smtClean="0"/>
              <a:t>is mat_exam_01_12345678</a:t>
            </a:r>
            <a:r>
              <a:rPr lang="en-US" dirty="0" smtClean="0"/>
              <a:t>.</a:t>
            </a:r>
          </a:p>
          <a:p>
            <a:pPr marL="0" indent="0">
              <a:buNone/>
            </a:pPr>
            <a:endParaRPr lang="en-US" dirty="0" smtClean="0"/>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ex01_X_yourStudentID.m,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ex01_3_12345678.m</a:t>
            </a:r>
            <a:r>
              <a:rPr lang="en-US" dirty="0" smtClean="0"/>
              <a:t>.</a:t>
            </a:r>
          </a:p>
          <a:p>
            <a:pPr marL="0" indent="0">
              <a:buNone/>
            </a:pPr>
            <a:endParaRPr lang="en-US" dirty="0" smtClean="0"/>
          </a:p>
          <a:p>
            <a:pPr marL="0" indent="0">
              <a:buNone/>
            </a:pPr>
            <a:r>
              <a:rPr lang="en-US" altLang="zh-TW" dirty="0" smtClean="0"/>
              <a:t>You must not </a:t>
            </a:r>
            <a:r>
              <a:rPr lang="en-US" altLang="zh-TW" dirty="0"/>
              <a:t>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p:txBody>
      </p:sp>
      <p:sp>
        <p:nvSpPr>
          <p:cNvPr id="4" name="Slide Number Placeholder 3"/>
          <p:cNvSpPr>
            <a:spLocks noGrp="1"/>
          </p:cNvSpPr>
          <p:nvPr>
            <p:ph type="sldNum" sz="quarter" idx="12"/>
          </p:nvPr>
        </p:nvSpPr>
        <p:spPr/>
        <p:txBody>
          <a:bodyPr/>
          <a:lstStyle/>
          <a:p>
            <a:fld id="{40DE4E08-6C90-446D-89F5-3B3453EADC24}" type="slidenum">
              <a:rPr lang="en-US" smtClean="0"/>
              <a:t>4</a:t>
            </a:fld>
            <a:endParaRPr lang="en-US"/>
          </a:p>
        </p:txBody>
      </p:sp>
    </p:spTree>
    <p:extLst>
      <p:ext uri="{BB962C8B-B14F-4D97-AF65-F5344CB8AC3E}">
        <p14:creationId xmlns:p14="http://schemas.microsoft.com/office/powerpoint/2010/main" val="1563582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content header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sz="3100" b="1" dirty="0" smtClean="0"/>
              <a:t>At the top of the file, write down your name, ID, email address, department, and date. If you do not do so, you receive a score of zero in the corresponding problem.</a:t>
            </a:r>
            <a:endParaRPr lang="en-US" sz="3100" b="1" dirty="0"/>
          </a:p>
          <a:p>
            <a:pPr marL="0" indent="0">
              <a:buNone/>
            </a:pPr>
            <a:r>
              <a:rPr lang="en-US" dirty="0" smtClean="0"/>
              <a:t>%%%%%%%%%%%%%%%%%%%%%%%%%%%</a:t>
            </a:r>
          </a:p>
          <a:p>
            <a:pPr marL="0" indent="0">
              <a:buNone/>
            </a:pPr>
            <a:r>
              <a:rPr lang="en-US" dirty="0" smtClean="0"/>
              <a:t>% </a:t>
            </a:r>
            <a:r>
              <a:rPr lang="en-US" smtClean="0"/>
              <a:t>Final Exam </a:t>
            </a:r>
            <a:r>
              <a:rPr lang="en-US" dirty="0" smtClean="0"/>
              <a:t>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a:t>
            </a:r>
          </a:p>
          <a:p>
            <a:pPr marL="0" indent="0">
              <a:buNone/>
            </a:pPr>
            <a:r>
              <a:rPr lang="en-US" dirty="0" smtClean="0"/>
              <a:t>% Date: ….</a:t>
            </a:r>
          </a:p>
          <a:p>
            <a:pPr marL="0" indent="0">
              <a:buNone/>
            </a:pPr>
            <a:r>
              <a:rPr lang="en-US" dirty="0" smtClean="0"/>
              <a:t>%%%%%%%%%%%%%%%%%%%%%%%%%%%%</a:t>
            </a:r>
            <a:endParaRPr lang="en-US" dirty="0"/>
          </a:p>
        </p:txBody>
      </p:sp>
      <p:sp>
        <p:nvSpPr>
          <p:cNvPr id="4" name="Slide Number Placeholder 3"/>
          <p:cNvSpPr>
            <a:spLocks noGrp="1"/>
          </p:cNvSpPr>
          <p:nvPr>
            <p:ph type="sldNum" sz="quarter" idx="12"/>
          </p:nvPr>
        </p:nvSpPr>
        <p:spPr/>
        <p:txBody>
          <a:bodyPr/>
          <a:lstStyle/>
          <a:p>
            <a:fld id="{40DE4E08-6C90-446D-89F5-3B3453EADC24}" type="slidenum">
              <a:rPr lang="en-US" smtClean="0"/>
              <a:t>5</a:t>
            </a:fld>
            <a:endParaRPr lang="en-US"/>
          </a:p>
        </p:txBody>
      </p:sp>
    </p:spTree>
    <p:extLst>
      <p:ext uri="{BB962C8B-B14F-4D97-AF65-F5344CB8AC3E}">
        <p14:creationId xmlns:p14="http://schemas.microsoft.com/office/powerpoint/2010/main" val="22875855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883" y="0"/>
            <a:ext cx="10515600" cy="1325563"/>
          </a:xfrm>
        </p:spPr>
        <p:txBody>
          <a:bodyPr/>
          <a:lstStyle/>
          <a:p>
            <a:r>
              <a:rPr lang="en-US" altLang="zh-TW" dirty="0"/>
              <a:t>File content</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close all; clear; </a:t>
            </a:r>
            <a:r>
              <a:rPr lang="en-US" dirty="0" err="1"/>
              <a:t>clc</a:t>
            </a:r>
            <a:r>
              <a:rPr lang="en-US" dirty="0"/>
              <a:t>;		% close all windows</a:t>
            </a:r>
          </a:p>
          <a:p>
            <a:pPr marL="0" indent="0">
              <a:buNone/>
            </a:pPr>
            <a:r>
              <a:rPr lang="en-US" dirty="0"/>
              <a:t>                            </a:t>
            </a:r>
            <a:r>
              <a:rPr lang="en-US" dirty="0" smtClean="0"/>
              <a:t>		% </a:t>
            </a:r>
            <a:r>
              <a:rPr lang="en-US" dirty="0"/>
              <a:t>clear variables, and clear screen</a:t>
            </a:r>
          </a:p>
          <a:p>
            <a:pPr marL="0" indent="0">
              <a:buNone/>
            </a:pPr>
            <a:endParaRPr lang="en-US" dirty="0"/>
          </a:p>
          <a:p>
            <a:pPr marL="0" indent="0">
              <a:buNone/>
            </a:pPr>
            <a:r>
              <a:rPr lang="en-US" dirty="0" err="1" smtClean="0"/>
              <a:t>disp</a:t>
            </a:r>
            <a:r>
              <a:rPr lang="en-US" dirty="0" smtClean="0"/>
              <a:t>(‘Final Exam </a:t>
            </a:r>
            <a:r>
              <a:rPr lang="en-US" dirty="0"/>
              <a:t>Problem </a:t>
            </a:r>
            <a:r>
              <a:rPr lang="en-US" dirty="0" smtClean="0"/>
              <a:t>1.1</a:t>
            </a:r>
            <a:r>
              <a:rPr lang="en-US" dirty="0"/>
              <a:t>') 	% show </a:t>
            </a:r>
            <a:r>
              <a:rPr lang="en-US" dirty="0" smtClean="0"/>
              <a:t>Final Exam </a:t>
            </a:r>
            <a:r>
              <a:rPr lang="en-US" dirty="0"/>
              <a:t>Problem </a:t>
            </a:r>
            <a:r>
              <a:rPr lang="en-US" dirty="0" smtClean="0"/>
              <a:t>1.1</a:t>
            </a:r>
            <a:endParaRPr lang="en-US" dirty="0"/>
          </a:p>
        </p:txBody>
      </p:sp>
      <p:sp>
        <p:nvSpPr>
          <p:cNvPr id="4" name="Slide Number Placeholder 3"/>
          <p:cNvSpPr>
            <a:spLocks noGrp="1"/>
          </p:cNvSpPr>
          <p:nvPr>
            <p:ph type="sldNum" sz="quarter" idx="12"/>
          </p:nvPr>
        </p:nvSpPr>
        <p:spPr/>
        <p:txBody>
          <a:bodyPr/>
          <a:lstStyle/>
          <a:p>
            <a:fld id="{40DE4E08-6C90-446D-89F5-3B3453EADC24}" type="slidenum">
              <a:rPr lang="en-US" smtClean="0"/>
              <a:t>6</a:t>
            </a:fld>
            <a:endParaRPr lang="en-US"/>
          </a:p>
        </p:txBody>
      </p:sp>
    </p:spTree>
    <p:extLst>
      <p:ext uri="{BB962C8B-B14F-4D97-AF65-F5344CB8AC3E}">
        <p14:creationId xmlns:p14="http://schemas.microsoft.com/office/powerpoint/2010/main" val="23865142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76154" y="0"/>
            <a:ext cx="11989418" cy="1325563"/>
          </a:xfrm>
        </p:spPr>
        <p:txBody>
          <a:bodyPr>
            <a:normAutofit/>
          </a:bodyPr>
          <a:lstStyle/>
          <a:p>
            <a:r>
              <a:rPr lang="en-US" altLang="zh-TW" sz="2800" b="1" dirty="0" smtClean="0"/>
              <a:t>(40%) </a:t>
            </a:r>
            <a:r>
              <a:rPr lang="en-US" sz="2800" b="1" dirty="0" smtClean="0"/>
              <a:t>Problem 1.1. A simple interactive application</a:t>
            </a:r>
            <a:endParaRPr lang="zh-TW" altLang="en-US" sz="2800" b="1" dirty="0"/>
          </a:p>
        </p:txBody>
      </p:sp>
      <p:sp>
        <p:nvSpPr>
          <p:cNvPr id="3" name="內容版面配置區 2"/>
          <p:cNvSpPr>
            <a:spLocks noGrp="1"/>
          </p:cNvSpPr>
          <p:nvPr>
            <p:ph idx="1"/>
          </p:nvPr>
        </p:nvSpPr>
        <p:spPr>
          <a:xfrm>
            <a:off x="202582" y="1307938"/>
            <a:ext cx="11495432" cy="5266481"/>
          </a:xfrm>
        </p:spPr>
        <p:txBody>
          <a:bodyPr>
            <a:normAutofit fontScale="92500" lnSpcReduction="20000"/>
          </a:bodyPr>
          <a:lstStyle/>
          <a:p>
            <a:pPr marL="0" indent="0">
              <a:buNone/>
            </a:pPr>
            <a:r>
              <a:rPr lang="en-US" altLang="zh-TW" dirty="0"/>
              <a:t>Plot y = </a:t>
            </a:r>
            <a:r>
              <a:rPr lang="en-US" altLang="zh-TW" dirty="0" smtClean="0"/>
              <a:t>(a*x</a:t>
            </a:r>
            <a:r>
              <a:rPr lang="en-US" altLang="zh-TW" baseline="30000" dirty="0" smtClean="0"/>
              <a:t>2</a:t>
            </a:r>
            <a:r>
              <a:rPr lang="en-US" altLang="zh-TW" dirty="0" smtClean="0"/>
              <a:t>+c*x*sin(x)-11)/(x</a:t>
            </a:r>
            <a:r>
              <a:rPr lang="en-US" altLang="zh-TW" baseline="30000" dirty="0" smtClean="0"/>
              <a:t>2</a:t>
            </a:r>
            <a:r>
              <a:rPr lang="en-US" altLang="zh-TW" dirty="0" smtClean="0"/>
              <a:t>-b*x-16).</a:t>
            </a:r>
            <a:endParaRPr lang="en-US" altLang="zh-TW" dirty="0"/>
          </a:p>
          <a:p>
            <a:pPr marL="0" indent="0">
              <a:buNone/>
            </a:pPr>
            <a:r>
              <a:rPr lang="en-US" altLang="zh-TW" dirty="0" smtClean="0"/>
              <a:t>Determine the singular points, i.e., the x value(s) that makes x</a:t>
            </a:r>
            <a:r>
              <a:rPr lang="en-US" altLang="zh-TW" baseline="30000" dirty="0" smtClean="0"/>
              <a:t>2</a:t>
            </a:r>
            <a:r>
              <a:rPr lang="en-US" altLang="zh-TW" dirty="0" smtClean="0"/>
              <a:t>-b*x-16 = 0.</a:t>
            </a:r>
          </a:p>
          <a:p>
            <a:pPr marL="0" indent="0">
              <a:buNone/>
            </a:pPr>
            <a:r>
              <a:rPr lang="en-US" altLang="zh-TW" dirty="0" smtClean="0"/>
              <a:t>The initial value of b is 15. b should be inside [-30, 30]. a = 1, c = 4.</a:t>
            </a:r>
            <a:endParaRPr lang="en-US" altLang="zh-TW" dirty="0"/>
          </a:p>
          <a:p>
            <a:pPr marL="0" indent="0">
              <a:buNone/>
            </a:pPr>
            <a:r>
              <a:rPr lang="en-US" altLang="zh-TW" dirty="0" smtClean="0"/>
              <a:t>Plot the graph for y in curve segment(s) with different colors.</a:t>
            </a:r>
            <a:endParaRPr lang="en-US" altLang="zh-TW" dirty="0"/>
          </a:p>
          <a:p>
            <a:pPr marL="0" indent="0">
              <a:buNone/>
            </a:pPr>
            <a:r>
              <a:rPr lang="en-US" altLang="zh-TW" dirty="0"/>
              <a:t>The step size of x is 0.005.</a:t>
            </a:r>
          </a:p>
          <a:p>
            <a:pPr marL="0" indent="0">
              <a:buNone/>
            </a:pPr>
            <a:r>
              <a:rPr lang="en-US" altLang="zh-TW" dirty="0"/>
              <a:t>Show something that is similar to the </a:t>
            </a:r>
            <a:r>
              <a:rPr lang="en-US" altLang="zh-TW" dirty="0" smtClean="0"/>
              <a:t>demo video.</a:t>
            </a:r>
            <a:endParaRPr lang="en-US" altLang="zh-TW" dirty="0"/>
          </a:p>
          <a:p>
            <a:pPr marL="0" indent="0">
              <a:buNone/>
            </a:pPr>
            <a:r>
              <a:rPr lang="en-US" altLang="zh-TW" dirty="0"/>
              <a:t>The range of x is </a:t>
            </a:r>
            <a:r>
              <a:rPr lang="en-US" altLang="zh-TW" dirty="0" smtClean="0"/>
              <a:t>[-20, 20</a:t>
            </a:r>
            <a:r>
              <a:rPr lang="en-US" altLang="zh-TW" dirty="0"/>
              <a:t>]. The line width is </a:t>
            </a:r>
            <a:r>
              <a:rPr lang="en-US" altLang="zh-TW" dirty="0" smtClean="0"/>
              <a:t>3. </a:t>
            </a:r>
          </a:p>
          <a:p>
            <a:pPr marL="0" indent="0">
              <a:buNone/>
            </a:pPr>
            <a:r>
              <a:rPr lang="en-US" altLang="zh-TW" dirty="0" smtClean="0"/>
              <a:t>The range of the figure is set as axis([-20 20 -100 100]).</a:t>
            </a:r>
            <a:endParaRPr lang="en-US" altLang="zh-TW" dirty="0"/>
          </a:p>
          <a:p>
            <a:pPr marL="0" indent="0">
              <a:buNone/>
            </a:pPr>
            <a:r>
              <a:rPr lang="en-US" altLang="zh-TW" dirty="0" smtClean="0"/>
              <a:t>Press ‘n’ to decrease b by 1. Plot another graph for y. Do not clear the figure.</a:t>
            </a:r>
          </a:p>
          <a:p>
            <a:pPr marL="0" indent="0">
              <a:buNone/>
            </a:pPr>
            <a:r>
              <a:rPr lang="en-US" altLang="zh-TW" dirty="0"/>
              <a:t>Press </a:t>
            </a:r>
            <a:r>
              <a:rPr lang="en-US" altLang="zh-TW" dirty="0" smtClean="0"/>
              <a:t>‘m’ </a:t>
            </a:r>
            <a:r>
              <a:rPr lang="en-US" altLang="zh-TW" dirty="0"/>
              <a:t>to </a:t>
            </a:r>
            <a:r>
              <a:rPr lang="en-US" altLang="zh-TW" dirty="0" smtClean="0"/>
              <a:t>increase b by </a:t>
            </a:r>
            <a:r>
              <a:rPr lang="en-US" altLang="zh-TW" dirty="0"/>
              <a:t>1. </a:t>
            </a:r>
            <a:r>
              <a:rPr lang="en-US" altLang="zh-TW" dirty="0" smtClean="0"/>
              <a:t>Plot another </a:t>
            </a:r>
            <a:r>
              <a:rPr lang="en-US" altLang="zh-TW" dirty="0"/>
              <a:t>graph </a:t>
            </a:r>
            <a:r>
              <a:rPr lang="en-US" altLang="zh-TW" dirty="0" smtClean="0"/>
              <a:t>for </a:t>
            </a:r>
            <a:r>
              <a:rPr lang="en-US" altLang="zh-TW" dirty="0"/>
              <a:t>y</a:t>
            </a:r>
            <a:r>
              <a:rPr lang="en-US" altLang="zh-TW" dirty="0" smtClean="0"/>
              <a:t>.</a:t>
            </a:r>
            <a:r>
              <a:rPr lang="en-US" altLang="zh-TW" dirty="0"/>
              <a:t> Do not clear the figure.</a:t>
            </a:r>
            <a:endParaRPr lang="en-US" altLang="zh-TW" dirty="0" smtClean="0"/>
          </a:p>
          <a:p>
            <a:pPr marL="0" indent="0">
              <a:buNone/>
            </a:pPr>
            <a:r>
              <a:rPr lang="en-US" altLang="zh-TW" dirty="0" smtClean="0"/>
              <a:t>Show b’s value as the title of the figure.</a:t>
            </a:r>
          </a:p>
          <a:p>
            <a:pPr marL="0" indent="0">
              <a:buNone/>
            </a:pPr>
            <a:r>
              <a:rPr lang="en-US" altLang="zh-TW" dirty="0" smtClean="0"/>
              <a:t>Press ‘c’ to clear all the graphs of the figure.</a:t>
            </a:r>
          </a:p>
          <a:p>
            <a:pPr marL="0" indent="0">
              <a:buNone/>
            </a:pPr>
            <a:r>
              <a:rPr lang="en-US" altLang="zh-TW" dirty="0" smtClean="0"/>
              <a:t>Press ‘q’ to show the student ID on the console window and then quit the program.</a:t>
            </a:r>
          </a:p>
          <a:p>
            <a:pPr marL="0" indent="0">
              <a:buNone/>
            </a:pPr>
            <a:endParaRPr lang="en-US" altLang="zh-TW" dirty="0"/>
          </a:p>
          <a:p>
            <a:pPr marL="0" indent="0">
              <a:buNone/>
            </a:pPr>
            <a:endParaRPr lang="en-US" altLang="zh-TW" dirty="0"/>
          </a:p>
          <a:p>
            <a:pPr marL="0" indent="0">
              <a:buNone/>
            </a:pPr>
            <a:endParaRPr lang="en-US" altLang="zh-TW" dirty="0" smtClean="0"/>
          </a:p>
          <a:p>
            <a:pPr marL="0" indent="0">
              <a:buNone/>
            </a:pPr>
            <a:endParaRPr lang="en-US" altLang="zh-TW" dirty="0" smtClean="0"/>
          </a:p>
        </p:txBody>
      </p:sp>
      <p:sp>
        <p:nvSpPr>
          <p:cNvPr id="4" name="Slide Number Placeholder 3"/>
          <p:cNvSpPr>
            <a:spLocks noGrp="1"/>
          </p:cNvSpPr>
          <p:nvPr>
            <p:ph type="sldNum" sz="quarter" idx="12"/>
          </p:nvPr>
        </p:nvSpPr>
        <p:spPr/>
        <p:txBody>
          <a:bodyPr/>
          <a:lstStyle/>
          <a:p>
            <a:fld id="{40DE4E08-6C90-446D-89F5-3B3453EADC24}" type="slidenum">
              <a:rPr lang="en-US" smtClean="0"/>
              <a:t>7</a:t>
            </a:fld>
            <a:endParaRPr lang="en-US"/>
          </a:p>
        </p:txBody>
      </p:sp>
    </p:spTree>
    <p:extLst>
      <p:ext uri="{BB962C8B-B14F-4D97-AF65-F5344CB8AC3E}">
        <p14:creationId xmlns:p14="http://schemas.microsoft.com/office/powerpoint/2010/main" val="10731014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546428" y="1049221"/>
            <a:ext cx="4076699" cy="4524315"/>
          </a:xfrm>
          <a:prstGeom prst="rect">
            <a:avLst/>
          </a:prstGeom>
          <a:noFill/>
        </p:spPr>
        <p:txBody>
          <a:bodyPr wrap="square" rtlCol="0">
            <a:spAutoFit/>
          </a:bodyPr>
          <a:lstStyle/>
          <a:p>
            <a:r>
              <a:rPr lang="en-US" sz="2400" dirty="0" smtClean="0"/>
              <a:t>Play to see the demo.</a:t>
            </a:r>
          </a:p>
          <a:p>
            <a:endParaRPr lang="en-US" sz="2400" dirty="0"/>
          </a:p>
          <a:p>
            <a:r>
              <a:rPr lang="en-US" sz="2400" dirty="0" smtClean="0"/>
              <a:t>While the program is running,</a:t>
            </a:r>
          </a:p>
          <a:p>
            <a:r>
              <a:rPr lang="en-US" sz="2400" dirty="0" smtClean="0"/>
              <a:t>you can press ‘n’ and ‘m’ to control the value of b.</a:t>
            </a:r>
          </a:p>
          <a:p>
            <a:endParaRPr lang="en-US" sz="2400" dirty="0" smtClean="0"/>
          </a:p>
          <a:p>
            <a:r>
              <a:rPr lang="en-US" sz="2400" dirty="0" smtClean="0"/>
              <a:t>Press ‘c’ to clear the plots of the figure.</a:t>
            </a:r>
          </a:p>
          <a:p>
            <a:endParaRPr lang="en-US" sz="2400" dirty="0"/>
          </a:p>
          <a:p>
            <a:r>
              <a:rPr lang="en-US" sz="2400" dirty="0" smtClean="0"/>
              <a:t>You can press ‘q’ to show the student ID and then quit the program at any time.</a:t>
            </a:r>
          </a:p>
        </p:txBody>
      </p:sp>
      <p:pic>
        <p:nvPicPr>
          <p:cNvPr id="7" name="simple_interactive_ap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3400" y="460382"/>
            <a:ext cx="6708228" cy="5701994"/>
          </a:xfrm>
          <a:prstGeom prst="rect">
            <a:avLst/>
          </a:prstGeom>
        </p:spPr>
      </p:pic>
      <p:sp>
        <p:nvSpPr>
          <p:cNvPr id="2" name="Slide Number Placeholder 1"/>
          <p:cNvSpPr>
            <a:spLocks noGrp="1"/>
          </p:cNvSpPr>
          <p:nvPr>
            <p:ph type="sldNum" sz="quarter" idx="12"/>
          </p:nvPr>
        </p:nvSpPr>
        <p:spPr/>
        <p:txBody>
          <a:bodyPr/>
          <a:lstStyle/>
          <a:p>
            <a:fld id="{40DE4E08-6C90-446D-89F5-3B3453EADC24}" type="slidenum">
              <a:rPr lang="en-US" smtClean="0"/>
              <a:t>8</a:t>
            </a:fld>
            <a:endParaRPr lang="en-US"/>
          </a:p>
        </p:txBody>
      </p:sp>
    </p:spTree>
    <p:extLst>
      <p:ext uri="{BB962C8B-B14F-4D97-AF65-F5344CB8AC3E}">
        <p14:creationId xmlns:p14="http://schemas.microsoft.com/office/powerpoint/2010/main" val="201817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955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02582" y="4655"/>
            <a:ext cx="11989418" cy="1325563"/>
          </a:xfrm>
        </p:spPr>
        <p:txBody>
          <a:bodyPr>
            <a:normAutofit/>
          </a:bodyPr>
          <a:lstStyle/>
          <a:p>
            <a:r>
              <a:rPr lang="en-US" altLang="zh-TW" sz="2800" b="1" dirty="0" smtClean="0"/>
              <a:t>(40%) </a:t>
            </a:r>
            <a:r>
              <a:rPr lang="en-US" sz="2800" b="1" dirty="0" smtClean="0"/>
              <a:t>Problem 1.1. Marking Scheme</a:t>
            </a:r>
            <a:endParaRPr lang="zh-TW" altLang="en-US" sz="2800" b="1" dirty="0"/>
          </a:p>
        </p:txBody>
      </p:sp>
      <p:sp>
        <p:nvSpPr>
          <p:cNvPr id="3" name="內容版面配置區 2"/>
          <p:cNvSpPr>
            <a:spLocks noGrp="1"/>
          </p:cNvSpPr>
          <p:nvPr>
            <p:ph idx="1"/>
          </p:nvPr>
        </p:nvSpPr>
        <p:spPr>
          <a:xfrm>
            <a:off x="202582" y="1307938"/>
            <a:ext cx="11495432" cy="5266481"/>
          </a:xfrm>
        </p:spPr>
        <p:txBody>
          <a:bodyPr>
            <a:normAutofit lnSpcReduction="10000"/>
          </a:bodyPr>
          <a:lstStyle/>
          <a:p>
            <a:pPr marL="0" indent="0">
              <a:buNone/>
            </a:pPr>
            <a:r>
              <a:rPr lang="en-US" altLang="zh-TW" b="1" dirty="0" smtClean="0"/>
              <a:t>We do not change the b value in your script but use keys to change it.</a:t>
            </a:r>
          </a:p>
          <a:p>
            <a:pPr marL="0" indent="0">
              <a:buNone/>
            </a:pPr>
            <a:r>
              <a:rPr lang="en-US" altLang="zh-TW" dirty="0" smtClean="0"/>
              <a:t>[5%] The curve segment(s) are drawn correctly for b = -10.</a:t>
            </a:r>
          </a:p>
          <a:p>
            <a:pPr marL="0" indent="0">
              <a:buNone/>
            </a:pPr>
            <a:r>
              <a:rPr lang="en-US" altLang="zh-TW" dirty="0"/>
              <a:t>[5%] The curve segment(s) are drawn correctly for b = </a:t>
            </a:r>
            <a:r>
              <a:rPr lang="en-US" altLang="zh-TW" dirty="0" smtClean="0"/>
              <a:t>-0</a:t>
            </a:r>
            <a:r>
              <a:rPr lang="en-US" altLang="zh-TW" dirty="0"/>
              <a:t>.</a:t>
            </a:r>
          </a:p>
          <a:p>
            <a:pPr marL="0" indent="0">
              <a:buNone/>
            </a:pPr>
            <a:r>
              <a:rPr lang="en-US" altLang="zh-TW" dirty="0"/>
              <a:t>[5%] The curve segment(s) are drawn correctly for b = </a:t>
            </a:r>
            <a:r>
              <a:rPr lang="en-US" altLang="zh-TW" dirty="0" smtClean="0"/>
              <a:t>15.</a:t>
            </a:r>
            <a:endParaRPr lang="en-US" altLang="zh-TW" dirty="0"/>
          </a:p>
          <a:p>
            <a:pPr marL="0" indent="0">
              <a:buNone/>
            </a:pPr>
            <a:r>
              <a:rPr lang="en-US" altLang="zh-TW" dirty="0" smtClean="0"/>
              <a:t>[3%] Press ‘n’ to decrease b by 1. The curve segments are correct.</a:t>
            </a:r>
          </a:p>
          <a:p>
            <a:pPr marL="0" indent="0">
              <a:buNone/>
            </a:pPr>
            <a:r>
              <a:rPr lang="en-US" altLang="zh-TW" dirty="0" smtClean="0"/>
              <a:t>[3%] Press ‘m’ </a:t>
            </a:r>
            <a:r>
              <a:rPr lang="en-US" altLang="zh-TW" dirty="0"/>
              <a:t>to </a:t>
            </a:r>
            <a:r>
              <a:rPr lang="en-US" altLang="zh-TW" dirty="0" smtClean="0"/>
              <a:t>increase b by </a:t>
            </a:r>
            <a:r>
              <a:rPr lang="en-US" altLang="zh-TW" dirty="0"/>
              <a:t>1</a:t>
            </a:r>
            <a:r>
              <a:rPr lang="en-US" altLang="zh-TW" dirty="0" smtClean="0"/>
              <a:t>. The </a:t>
            </a:r>
            <a:r>
              <a:rPr lang="en-US" altLang="zh-TW" dirty="0"/>
              <a:t>curve segments are correct</a:t>
            </a:r>
            <a:r>
              <a:rPr lang="en-US" altLang="zh-TW" dirty="0" smtClean="0"/>
              <a:t>.</a:t>
            </a:r>
          </a:p>
          <a:p>
            <a:pPr marL="0" indent="0">
              <a:buNone/>
            </a:pPr>
            <a:r>
              <a:rPr lang="en-US" altLang="zh-TW" dirty="0" smtClean="0"/>
              <a:t>[5%] Show b’s value as the title. b’s value changes when ‘n’ or ‘m’ is pressed.</a:t>
            </a:r>
          </a:p>
          <a:p>
            <a:pPr marL="0" indent="0">
              <a:buNone/>
            </a:pPr>
            <a:r>
              <a:rPr lang="en-US" altLang="zh-TW" dirty="0" smtClean="0"/>
              <a:t>[3%] Press ‘c’ to clear all the graphs of the figure.</a:t>
            </a:r>
          </a:p>
          <a:p>
            <a:pPr marL="0" indent="0">
              <a:buNone/>
            </a:pPr>
            <a:r>
              <a:rPr lang="en-US" altLang="zh-TW" dirty="0" smtClean="0"/>
              <a:t>[1%] Press ‘q’ to show the student ID on the console window, close all figure window(s), and then quit the program.</a:t>
            </a:r>
          </a:p>
          <a:p>
            <a:pPr marL="0" indent="0">
              <a:buNone/>
            </a:pPr>
            <a:r>
              <a:rPr lang="en-US" altLang="zh-TW" dirty="0" smtClean="0"/>
              <a:t>[10%] All the key events are handled correctly and the results are correct.</a:t>
            </a:r>
          </a:p>
          <a:p>
            <a:pPr marL="0" indent="0">
              <a:buNone/>
            </a:pPr>
            <a:endParaRPr lang="en-US" altLang="zh-TW" dirty="0"/>
          </a:p>
          <a:p>
            <a:pPr marL="0" indent="0">
              <a:buNone/>
            </a:pPr>
            <a:endParaRPr lang="en-US" altLang="zh-TW" dirty="0"/>
          </a:p>
          <a:p>
            <a:pPr marL="0" indent="0">
              <a:buNone/>
            </a:pPr>
            <a:endParaRPr lang="en-US" altLang="zh-TW" dirty="0" smtClean="0"/>
          </a:p>
          <a:p>
            <a:pPr marL="0" indent="0">
              <a:buNone/>
            </a:pPr>
            <a:endParaRPr lang="en-US" altLang="zh-TW" dirty="0" smtClean="0"/>
          </a:p>
        </p:txBody>
      </p:sp>
      <p:sp>
        <p:nvSpPr>
          <p:cNvPr id="4" name="Slide Number Placeholder 3"/>
          <p:cNvSpPr>
            <a:spLocks noGrp="1"/>
          </p:cNvSpPr>
          <p:nvPr>
            <p:ph type="sldNum" sz="quarter" idx="12"/>
          </p:nvPr>
        </p:nvSpPr>
        <p:spPr/>
        <p:txBody>
          <a:bodyPr/>
          <a:lstStyle/>
          <a:p>
            <a:fld id="{40DE4E08-6C90-446D-89F5-3B3453EADC24}" type="slidenum">
              <a:rPr lang="en-US" smtClean="0"/>
              <a:t>9</a:t>
            </a:fld>
            <a:endParaRPr lang="en-US"/>
          </a:p>
        </p:txBody>
      </p:sp>
    </p:spTree>
    <p:extLst>
      <p:ext uri="{BB962C8B-B14F-4D97-AF65-F5344CB8AC3E}">
        <p14:creationId xmlns:p14="http://schemas.microsoft.com/office/powerpoint/2010/main" val="9105405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7006</TotalTime>
  <Words>1852</Words>
  <Application>Microsoft Office PowerPoint</Application>
  <PresentationFormat>Widescreen</PresentationFormat>
  <Paragraphs>228</Paragraphs>
  <Slides>23</Slides>
  <Notes>0</Notes>
  <HiddenSlides>0</HiddenSlides>
  <MMClips>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新細明體</vt:lpstr>
      <vt:lpstr>Arial</vt:lpstr>
      <vt:lpstr>Calibri</vt:lpstr>
      <vt:lpstr>Calibri Light</vt:lpstr>
      <vt:lpstr>Cambria Math</vt:lpstr>
      <vt:lpstr>Symbol</vt:lpstr>
      <vt:lpstr>Wingdings</vt:lpstr>
      <vt:lpstr>Office Theme</vt:lpstr>
      <vt:lpstr>MATLAB Programming 2020 Spring</vt:lpstr>
      <vt:lpstr>Content</vt:lpstr>
      <vt:lpstr>About demo video and demo programs.</vt:lpstr>
      <vt:lpstr>Program file name format</vt:lpstr>
      <vt:lpstr>File content header</vt:lpstr>
      <vt:lpstr>File content</vt:lpstr>
      <vt:lpstr>(40%) Problem 1.1. A simple interactive application</vt:lpstr>
      <vt:lpstr>PowerPoint Presentation</vt:lpstr>
      <vt:lpstr>(40%) Problem 1.1. Marking Scheme</vt:lpstr>
      <vt:lpstr>(60%) Problem 1.2. A simple application with four main options</vt:lpstr>
      <vt:lpstr>PowerPoint Presentation</vt:lpstr>
      <vt:lpstr>Problem 1.2. Note. You must implement the following tasks.</vt:lpstr>
      <vt:lpstr>PowerPoint Presentation</vt:lpstr>
      <vt:lpstr>Problem 1.2. Option 1. Polar plot</vt:lpstr>
      <vt:lpstr>Problem 1.2. Option 2. Spotlight show</vt:lpstr>
      <vt:lpstr>Problem 1.2. Option 3: Travel with planet</vt:lpstr>
      <vt:lpstr>Problem 1.2. Option 3</vt:lpstr>
      <vt:lpstr>Problem 1.2. Option 3</vt:lpstr>
      <vt:lpstr>Problem 1.2. Option 3</vt:lpstr>
      <vt:lpstr>       Problem 1.2. Option 4. Morphing </vt:lpstr>
      <vt:lpstr>PowerPoint Presentation</vt:lpstr>
      <vt:lpstr>(60%) Problem 1.2. Marking Scheme</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Windows User</cp:lastModifiedBy>
  <cp:revision>636</cp:revision>
  <dcterms:created xsi:type="dcterms:W3CDTF">2019-02-26T08:18:36Z</dcterms:created>
  <dcterms:modified xsi:type="dcterms:W3CDTF">2020-06-10T09:17:11Z</dcterms:modified>
</cp:coreProperties>
</file>